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66" r:id="rId4"/>
    <p:sldId id="272" r:id="rId5"/>
    <p:sldId id="268" r:id="rId6"/>
    <p:sldId id="269" r:id="rId7"/>
    <p:sldId id="270" r:id="rId8"/>
    <p:sldId id="267" r:id="rId9"/>
    <p:sldId id="259" r:id="rId10"/>
    <p:sldId id="261" r:id="rId11"/>
    <p:sldId id="260" r:id="rId12"/>
    <p:sldId id="262" r:id="rId13"/>
    <p:sldId id="264" r:id="rId14"/>
    <p:sldId id="263" r:id="rId15"/>
    <p:sldId id="265" r:id="rId16"/>
    <p:sldId id="271" r:id="rId17"/>
    <p:sldId id="294" r:id="rId18"/>
    <p:sldId id="295" r:id="rId19"/>
    <p:sldId id="273" r:id="rId20"/>
    <p:sldId id="296" r:id="rId21"/>
    <p:sldId id="274" r:id="rId22"/>
    <p:sldId id="275" r:id="rId23"/>
    <p:sldId id="276" r:id="rId24"/>
    <p:sldId id="277" r:id="rId25"/>
    <p:sldId id="278" r:id="rId26"/>
    <p:sldId id="279" r:id="rId27"/>
    <p:sldId id="280" r:id="rId28"/>
    <p:sldId id="281" r:id="rId29"/>
    <p:sldId id="282" r:id="rId30"/>
    <p:sldId id="297" r:id="rId31"/>
    <p:sldId id="298" r:id="rId32"/>
    <p:sldId id="283" r:id="rId33"/>
    <p:sldId id="299" r:id="rId34"/>
    <p:sldId id="286" r:id="rId35"/>
    <p:sldId id="300" r:id="rId36"/>
    <p:sldId id="287" r:id="rId37"/>
    <p:sldId id="301" r:id="rId38"/>
    <p:sldId id="302" r:id="rId39"/>
    <p:sldId id="288" r:id="rId40"/>
    <p:sldId id="303" r:id="rId41"/>
    <p:sldId id="290" r:id="rId42"/>
    <p:sldId id="292" r:id="rId43"/>
    <p:sldId id="304" r:id="rId44"/>
    <p:sldId id="293"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0495570-438F-4C58-80E4-AE1405A5805E}" type="datetimeFigureOut">
              <a:rPr lang="en-US" smtClean="0"/>
              <a:pPr/>
              <a:t>2/16/2018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DE34FF4-AD0D-4D9B-A509-EDC9C9423883}"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0495570-438F-4C58-80E4-AE1405A5805E}" type="datetimeFigureOut">
              <a:rPr lang="en-US" smtClean="0"/>
              <a:pPr/>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34FF4-AD0D-4D9B-A509-EDC9C94238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0495570-438F-4C58-80E4-AE1405A5805E}" type="datetimeFigureOut">
              <a:rPr lang="en-US" smtClean="0"/>
              <a:pPr/>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34FF4-AD0D-4D9B-A509-EDC9C94238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0495570-438F-4C58-80E4-AE1405A5805E}" type="datetimeFigureOut">
              <a:rPr lang="en-US" smtClean="0"/>
              <a:pPr/>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34FF4-AD0D-4D9B-A509-EDC9C94238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0495570-438F-4C58-80E4-AE1405A5805E}" type="datetimeFigureOut">
              <a:rPr lang="en-US" smtClean="0"/>
              <a:pPr/>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DE34FF4-AD0D-4D9B-A509-EDC9C942388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0495570-438F-4C58-80E4-AE1405A5805E}" type="datetimeFigureOut">
              <a:rPr lang="en-US" smtClean="0"/>
              <a:pPr/>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34FF4-AD0D-4D9B-A509-EDC9C94238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0495570-438F-4C58-80E4-AE1405A5805E}" type="datetimeFigureOut">
              <a:rPr lang="en-US" smtClean="0"/>
              <a:pPr/>
              <a:t>2/16/2018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E34FF4-AD0D-4D9B-A509-EDC9C94238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0495570-438F-4C58-80E4-AE1405A5805E}" type="datetimeFigureOut">
              <a:rPr lang="en-US" smtClean="0"/>
              <a:pPr/>
              <a:t>2/16/2018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E34FF4-AD0D-4D9B-A509-EDC9C94238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495570-438F-4C58-80E4-AE1405A5805E}" type="datetimeFigureOut">
              <a:rPr lang="en-US" smtClean="0"/>
              <a:pPr/>
              <a:t>2/16/2018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E34FF4-AD0D-4D9B-A509-EDC9C94238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0495570-438F-4C58-80E4-AE1405A5805E}" type="datetimeFigureOut">
              <a:rPr lang="en-US" smtClean="0"/>
              <a:pPr/>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34FF4-AD0D-4D9B-A509-EDC9C94238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0495570-438F-4C58-80E4-AE1405A5805E}" type="datetimeFigureOut">
              <a:rPr lang="en-US" smtClean="0"/>
              <a:pPr/>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34FF4-AD0D-4D9B-A509-EDC9C94238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0495570-438F-4C58-80E4-AE1405A5805E}" type="datetimeFigureOut">
              <a:rPr lang="en-US" smtClean="0"/>
              <a:pPr/>
              <a:t>2/16/2018</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DE34FF4-AD0D-4D9B-A509-EDC9C942388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ver Page.jpg"/>
          <p:cNvPicPr>
            <a:picLocks noChangeAspect="1"/>
          </p:cNvPicPr>
          <p:nvPr/>
        </p:nvPicPr>
        <p:blipFill>
          <a:blip r:embed="rId2" cstate="print"/>
          <a:srcRect l="1711" r="3422" b="2353"/>
          <a:stretch>
            <a:fillRect/>
          </a:stretch>
        </p:blipFill>
        <p:spPr>
          <a:xfrm>
            <a:off x="313033" y="0"/>
            <a:ext cx="8674398" cy="649225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09600" y="381001"/>
            <a:ext cx="7924800" cy="1295400"/>
          </a:xfrm>
        </p:spPr>
        <p:txBody>
          <a:bodyPr>
            <a:normAutofit/>
          </a:bodyPr>
          <a:lstStyle/>
          <a:p>
            <a:r>
              <a:rPr lang="en-US" sz="3600" dirty="0">
                <a:solidFill>
                  <a:schemeClr val="bg1"/>
                </a:solidFill>
                <a:latin typeface="Andalus" pitchFamily="18" charset="-78"/>
                <a:cs typeface="Andalus" pitchFamily="18" charset="-78"/>
              </a:rPr>
              <a:t>Susan River Watershed Group </a:t>
            </a:r>
            <a:br>
              <a:rPr lang="en-US" sz="3600" dirty="0">
                <a:solidFill>
                  <a:schemeClr val="bg1"/>
                </a:solidFill>
                <a:latin typeface="Andalus" pitchFamily="18" charset="-78"/>
                <a:cs typeface="Andalus" pitchFamily="18" charset="-78"/>
              </a:rPr>
            </a:br>
            <a:r>
              <a:rPr lang="en-US" sz="3600" dirty="0">
                <a:solidFill>
                  <a:schemeClr val="bg1"/>
                </a:solidFill>
                <a:latin typeface="Andalus" pitchFamily="18" charset="-78"/>
                <a:cs typeface="Andalus" pitchFamily="18" charset="-78"/>
              </a:rPr>
              <a:t>PARTNERS</a:t>
            </a:r>
          </a:p>
        </p:txBody>
      </p:sp>
      <p:sp>
        <p:nvSpPr>
          <p:cNvPr id="6" name="Subtitle 5"/>
          <p:cNvSpPr>
            <a:spLocks noGrp="1"/>
          </p:cNvSpPr>
          <p:nvPr>
            <p:ph type="subTitle" idx="1"/>
          </p:nvPr>
        </p:nvSpPr>
        <p:spPr>
          <a:xfrm>
            <a:off x="609600" y="2514600"/>
            <a:ext cx="7924800" cy="3657600"/>
          </a:xfrm>
        </p:spPr>
        <p:txBody>
          <a:bodyPr numCol="2">
            <a:normAutofit fontScale="40000" lnSpcReduction="20000"/>
          </a:bodyPr>
          <a:lstStyle/>
          <a:p>
            <a:pPr lvl="0" algn="l">
              <a:buFont typeface="Arial" pitchFamily="34" charset="0"/>
              <a:buChar char="•"/>
            </a:pPr>
            <a:r>
              <a:rPr lang="en-US" sz="4500" i="1" dirty="0">
                <a:solidFill>
                  <a:schemeClr val="bg1"/>
                </a:solidFill>
                <a:latin typeface="Andalus" pitchFamily="18" charset="-78"/>
                <a:cs typeface="Andalus" pitchFamily="18" charset="-78"/>
              </a:rPr>
              <a:t>Honey Lake Valley RCD</a:t>
            </a:r>
            <a:endParaRPr lang="en-US" sz="4500" dirty="0">
              <a:solidFill>
                <a:schemeClr val="bg1"/>
              </a:solidFill>
              <a:latin typeface="Andalus" pitchFamily="18" charset="-78"/>
              <a:cs typeface="Andalus" pitchFamily="18" charset="-78"/>
            </a:endParaRPr>
          </a:p>
          <a:p>
            <a:pPr lvl="0" algn="l">
              <a:buFont typeface="Arial" pitchFamily="34" charset="0"/>
              <a:buChar char="•"/>
            </a:pPr>
            <a:r>
              <a:rPr lang="en-US" sz="4500" i="1" dirty="0">
                <a:solidFill>
                  <a:schemeClr val="bg1"/>
                </a:solidFill>
                <a:latin typeface="Andalus" pitchFamily="18" charset="-78"/>
                <a:cs typeface="Andalus" pitchFamily="18" charset="-78"/>
              </a:rPr>
              <a:t>Lassen National Forest</a:t>
            </a:r>
            <a:endParaRPr lang="en-US" sz="4500" dirty="0">
              <a:solidFill>
                <a:schemeClr val="bg1"/>
              </a:solidFill>
              <a:latin typeface="Andalus" pitchFamily="18" charset="-78"/>
              <a:cs typeface="Andalus" pitchFamily="18" charset="-78"/>
            </a:endParaRPr>
          </a:p>
          <a:p>
            <a:pPr lvl="0" algn="l">
              <a:buFont typeface="Arial" pitchFamily="34" charset="0"/>
              <a:buChar char="•"/>
            </a:pPr>
            <a:r>
              <a:rPr lang="en-US" sz="4500" i="1" dirty="0">
                <a:solidFill>
                  <a:schemeClr val="bg1"/>
                </a:solidFill>
                <a:latin typeface="Andalus" pitchFamily="18" charset="-78"/>
                <a:cs typeface="Andalus" pitchFamily="18" charset="-78"/>
              </a:rPr>
              <a:t>Bureau of Land Management, Eagle Lake Field Office</a:t>
            </a:r>
            <a:endParaRPr lang="en-US" sz="4500" dirty="0">
              <a:solidFill>
                <a:schemeClr val="bg1"/>
              </a:solidFill>
              <a:latin typeface="Andalus" pitchFamily="18" charset="-78"/>
              <a:cs typeface="Andalus" pitchFamily="18" charset="-78"/>
            </a:endParaRPr>
          </a:p>
          <a:p>
            <a:pPr lvl="0" algn="l">
              <a:buFont typeface="Arial" pitchFamily="34" charset="0"/>
              <a:buChar char="•"/>
            </a:pPr>
            <a:r>
              <a:rPr lang="en-US" sz="4500" i="1" dirty="0">
                <a:solidFill>
                  <a:schemeClr val="bg1"/>
                </a:solidFill>
                <a:latin typeface="Andalus" pitchFamily="18" charset="-78"/>
                <a:cs typeface="Andalus" pitchFamily="18" charset="-78"/>
              </a:rPr>
              <a:t>Lassen Land and Trails Trust</a:t>
            </a:r>
            <a:endParaRPr lang="en-US" sz="4500" dirty="0">
              <a:solidFill>
                <a:schemeClr val="bg1"/>
              </a:solidFill>
              <a:latin typeface="Andalus" pitchFamily="18" charset="-78"/>
              <a:cs typeface="Andalus" pitchFamily="18" charset="-78"/>
            </a:endParaRPr>
          </a:p>
          <a:p>
            <a:pPr lvl="0" algn="l">
              <a:buFont typeface="Arial" pitchFamily="34" charset="0"/>
              <a:buChar char="•"/>
            </a:pPr>
            <a:r>
              <a:rPr lang="en-US" sz="4500" i="1" dirty="0">
                <a:solidFill>
                  <a:schemeClr val="bg1"/>
                </a:solidFill>
                <a:latin typeface="Andalus" pitchFamily="18" charset="-78"/>
                <a:cs typeface="Andalus" pitchFamily="18" charset="-78"/>
              </a:rPr>
              <a:t>Lassen County Board of Supervisors</a:t>
            </a:r>
            <a:endParaRPr lang="en-US" sz="4500" dirty="0">
              <a:solidFill>
                <a:schemeClr val="bg1"/>
              </a:solidFill>
              <a:latin typeface="Andalus" pitchFamily="18" charset="-78"/>
              <a:cs typeface="Andalus" pitchFamily="18" charset="-78"/>
            </a:endParaRPr>
          </a:p>
          <a:p>
            <a:pPr lvl="0" algn="l">
              <a:buFont typeface="Arial" pitchFamily="34" charset="0"/>
              <a:buChar char="•"/>
            </a:pPr>
            <a:r>
              <a:rPr lang="en-US" sz="4500" i="1" dirty="0">
                <a:solidFill>
                  <a:schemeClr val="bg1"/>
                </a:solidFill>
                <a:latin typeface="Andalus" pitchFamily="18" charset="-78"/>
                <a:cs typeface="Andalus" pitchFamily="18" charset="-78"/>
              </a:rPr>
              <a:t>City of Susanville</a:t>
            </a:r>
            <a:endParaRPr lang="en-US" sz="4500" dirty="0">
              <a:solidFill>
                <a:schemeClr val="bg1"/>
              </a:solidFill>
              <a:latin typeface="Andalus" pitchFamily="18" charset="-78"/>
              <a:cs typeface="Andalus" pitchFamily="18" charset="-78"/>
            </a:endParaRPr>
          </a:p>
          <a:p>
            <a:pPr lvl="0" algn="l">
              <a:buFont typeface="Arial" pitchFamily="34" charset="0"/>
              <a:buChar char="•"/>
            </a:pPr>
            <a:r>
              <a:rPr lang="en-US" sz="4500" i="1" dirty="0">
                <a:solidFill>
                  <a:schemeClr val="bg1"/>
                </a:solidFill>
                <a:latin typeface="Andalus" pitchFamily="18" charset="-78"/>
                <a:cs typeface="Andalus" pitchFamily="18" charset="-78"/>
              </a:rPr>
              <a:t>Lassen Irrigation Company</a:t>
            </a:r>
            <a:endParaRPr lang="en-US" sz="4500" dirty="0">
              <a:solidFill>
                <a:schemeClr val="bg1"/>
              </a:solidFill>
              <a:latin typeface="Andalus" pitchFamily="18" charset="-78"/>
              <a:cs typeface="Andalus" pitchFamily="18" charset="-78"/>
            </a:endParaRPr>
          </a:p>
          <a:p>
            <a:pPr lvl="0" algn="l">
              <a:buFont typeface="Arial" pitchFamily="34" charset="0"/>
              <a:buChar char="•"/>
            </a:pPr>
            <a:r>
              <a:rPr lang="en-US" sz="4500" i="1" dirty="0">
                <a:solidFill>
                  <a:schemeClr val="bg1"/>
                </a:solidFill>
                <a:latin typeface="Andalus" pitchFamily="18" charset="-78"/>
                <a:cs typeface="Andalus" pitchFamily="18" charset="-78"/>
              </a:rPr>
              <a:t>Susanville Indian Rancheria</a:t>
            </a:r>
            <a:endParaRPr lang="en-US" sz="4500" dirty="0">
              <a:solidFill>
                <a:schemeClr val="bg1"/>
              </a:solidFill>
              <a:latin typeface="Andalus" pitchFamily="18" charset="-78"/>
              <a:cs typeface="Andalus" pitchFamily="18" charset="-78"/>
            </a:endParaRPr>
          </a:p>
          <a:p>
            <a:pPr lvl="0" algn="l">
              <a:buFont typeface="Arial" pitchFamily="34" charset="0"/>
              <a:buChar char="•"/>
            </a:pPr>
            <a:r>
              <a:rPr lang="en-US" sz="4500" i="1" dirty="0">
                <a:solidFill>
                  <a:schemeClr val="bg1"/>
                </a:solidFill>
                <a:latin typeface="Andalus" pitchFamily="18" charset="-78"/>
                <a:cs typeface="Andalus" pitchFamily="18" charset="-78"/>
              </a:rPr>
              <a:t>California Department of Transportation</a:t>
            </a:r>
            <a:endParaRPr lang="en-US" sz="4500" dirty="0">
              <a:solidFill>
                <a:schemeClr val="bg1"/>
              </a:solidFill>
              <a:latin typeface="Andalus" pitchFamily="18" charset="-78"/>
              <a:cs typeface="Andalus" pitchFamily="18" charset="-78"/>
            </a:endParaRPr>
          </a:p>
          <a:p>
            <a:pPr lvl="0" algn="l">
              <a:buFont typeface="Arial" pitchFamily="34" charset="0"/>
              <a:buChar char="•"/>
            </a:pPr>
            <a:r>
              <a:rPr lang="en-US" sz="4500" i="1" dirty="0">
                <a:solidFill>
                  <a:schemeClr val="bg1"/>
                </a:solidFill>
                <a:latin typeface="Andalus" pitchFamily="18" charset="-78"/>
                <a:cs typeface="Andalus" pitchFamily="18" charset="-78"/>
              </a:rPr>
              <a:t>California Department of Fish and Game</a:t>
            </a:r>
            <a:endParaRPr lang="en-US" sz="4500" dirty="0">
              <a:solidFill>
                <a:schemeClr val="bg1"/>
              </a:solidFill>
              <a:latin typeface="Andalus" pitchFamily="18" charset="-78"/>
              <a:cs typeface="Andalus" pitchFamily="18" charset="-78"/>
            </a:endParaRPr>
          </a:p>
          <a:p>
            <a:pPr lvl="0" algn="l">
              <a:buFont typeface="Arial" pitchFamily="34" charset="0"/>
              <a:buChar char="•"/>
            </a:pPr>
            <a:r>
              <a:rPr lang="en-US" sz="4500" i="1" dirty="0">
                <a:solidFill>
                  <a:schemeClr val="bg1"/>
                </a:solidFill>
                <a:latin typeface="Andalus" pitchFamily="18" charset="-78"/>
                <a:cs typeface="Andalus" pitchFamily="18" charset="-78"/>
              </a:rPr>
              <a:t>University of California, Cooperative Extension, Lassen County</a:t>
            </a:r>
            <a:endParaRPr lang="en-US" sz="4500" dirty="0">
              <a:solidFill>
                <a:schemeClr val="bg1"/>
              </a:solidFill>
              <a:latin typeface="Andalus" pitchFamily="18" charset="-78"/>
              <a:cs typeface="Andalus" pitchFamily="18" charset="-78"/>
            </a:endParaRPr>
          </a:p>
          <a:p>
            <a:pPr lvl="0" algn="l">
              <a:buFont typeface="Arial" pitchFamily="34" charset="0"/>
              <a:buChar char="•"/>
            </a:pPr>
            <a:r>
              <a:rPr lang="en-US" sz="4500" i="1" dirty="0">
                <a:solidFill>
                  <a:schemeClr val="bg1"/>
                </a:solidFill>
                <a:latin typeface="Andalus" pitchFamily="18" charset="-78"/>
                <a:cs typeface="Andalus" pitchFamily="18" charset="-78"/>
              </a:rPr>
              <a:t>Lassen County Cattlemen’s Association</a:t>
            </a:r>
            <a:endParaRPr lang="en-US" sz="4500" dirty="0">
              <a:solidFill>
                <a:schemeClr val="bg1"/>
              </a:solidFill>
              <a:latin typeface="Andalus" pitchFamily="18" charset="-78"/>
              <a:cs typeface="Andalus" pitchFamily="18" charset="-78"/>
            </a:endParaRPr>
          </a:p>
          <a:p>
            <a:pPr lvl="0" algn="l">
              <a:buFont typeface="Arial" pitchFamily="34" charset="0"/>
              <a:buChar char="•"/>
            </a:pPr>
            <a:r>
              <a:rPr lang="en-US" sz="4500" i="1" dirty="0">
                <a:solidFill>
                  <a:schemeClr val="bg1"/>
                </a:solidFill>
                <a:latin typeface="Andalus" pitchFamily="18" charset="-78"/>
                <a:cs typeface="Andalus" pitchFamily="18" charset="-78"/>
              </a:rPr>
              <a:t>Natural Resource Conservation Service (NRCS)</a:t>
            </a:r>
            <a:endParaRPr lang="en-US" sz="4500" dirty="0">
              <a:solidFill>
                <a:schemeClr val="bg1"/>
              </a:solidFill>
              <a:latin typeface="Andalus" pitchFamily="18" charset="-78"/>
              <a:cs typeface="Andalus" pitchFamily="18" charset="-78"/>
            </a:endParaRPr>
          </a:p>
          <a:p>
            <a:pPr lvl="0" algn="l">
              <a:buFont typeface="Arial" pitchFamily="34" charset="0"/>
              <a:buChar char="•"/>
            </a:pPr>
            <a:r>
              <a:rPr lang="en-US" sz="4500" i="1" dirty="0">
                <a:solidFill>
                  <a:schemeClr val="bg1"/>
                </a:solidFill>
                <a:latin typeface="Andalus" pitchFamily="18" charset="-78"/>
                <a:cs typeface="Andalus" pitchFamily="18" charset="-78"/>
              </a:rPr>
              <a:t>Pheasants Forever</a:t>
            </a:r>
            <a:endParaRPr lang="en-US" sz="4500" dirty="0">
              <a:solidFill>
                <a:schemeClr val="bg1"/>
              </a:solidFill>
              <a:latin typeface="Andalus" pitchFamily="18" charset="-78"/>
              <a:cs typeface="Andalus" pitchFamily="18" charset="-78"/>
            </a:endParaRPr>
          </a:p>
          <a:p>
            <a:pPr lvl="0" algn="l">
              <a:buFont typeface="Arial" pitchFamily="34" charset="0"/>
              <a:buChar char="•"/>
            </a:pPr>
            <a:r>
              <a:rPr lang="en-US" sz="4500" i="1" dirty="0">
                <a:solidFill>
                  <a:schemeClr val="bg1"/>
                </a:solidFill>
                <a:latin typeface="Andalus" pitchFamily="18" charset="-78"/>
                <a:cs typeface="Andalus" pitchFamily="18" charset="-78"/>
              </a:rPr>
              <a:t>Lassen County Farm Bureau</a:t>
            </a:r>
            <a:endParaRPr lang="en-US" sz="4500" dirty="0">
              <a:solidFill>
                <a:schemeClr val="bg1"/>
              </a:solidFill>
              <a:latin typeface="Andalus" pitchFamily="18" charset="-78"/>
              <a:cs typeface="Andalus" pitchFamily="18" charset="-78"/>
            </a:endParaRPr>
          </a:p>
          <a:p>
            <a:pPr lvl="0" algn="l">
              <a:buFont typeface="Arial" pitchFamily="34" charset="0"/>
              <a:buChar char="•"/>
            </a:pPr>
            <a:r>
              <a:rPr lang="en-US" sz="4500" i="1" dirty="0">
                <a:solidFill>
                  <a:schemeClr val="bg1"/>
                </a:solidFill>
                <a:latin typeface="Andalus" pitchFamily="18" charset="-78"/>
                <a:cs typeface="Andalus" pitchFamily="18" charset="-78"/>
              </a:rPr>
              <a:t>Sierra Pacific Industries</a:t>
            </a:r>
            <a:endParaRPr lang="en-US" sz="4500" dirty="0">
              <a:solidFill>
                <a:schemeClr val="bg1"/>
              </a:solidFill>
              <a:latin typeface="Andalus" pitchFamily="18" charset="-78"/>
              <a:cs typeface="Andalus" pitchFamily="18" charset="-78"/>
            </a:endParaRPr>
          </a:p>
          <a:p>
            <a:pPr lvl="0" algn="l">
              <a:buFont typeface="Arial" pitchFamily="34" charset="0"/>
              <a:buChar char="•"/>
            </a:pPr>
            <a:r>
              <a:rPr lang="en-US" sz="4500" i="1" dirty="0">
                <a:solidFill>
                  <a:schemeClr val="bg1"/>
                </a:solidFill>
                <a:latin typeface="Andalus" pitchFamily="18" charset="-78"/>
                <a:cs typeface="Andalus" pitchFamily="18" charset="-78"/>
              </a:rPr>
              <a:t>W.M. </a:t>
            </a:r>
            <a:r>
              <a:rPr lang="en-US" sz="4500" i="1" dirty="0" err="1">
                <a:solidFill>
                  <a:schemeClr val="bg1"/>
                </a:solidFill>
                <a:latin typeface="Andalus" pitchFamily="18" charset="-78"/>
                <a:cs typeface="Andalus" pitchFamily="18" charset="-78"/>
              </a:rPr>
              <a:t>Beaty</a:t>
            </a:r>
            <a:r>
              <a:rPr lang="en-US" sz="4500" i="1" dirty="0">
                <a:solidFill>
                  <a:schemeClr val="bg1"/>
                </a:solidFill>
                <a:latin typeface="Andalus" pitchFamily="18" charset="-78"/>
                <a:cs typeface="Andalus" pitchFamily="18" charset="-78"/>
              </a:rPr>
              <a:t> and Associates, Inc.</a:t>
            </a:r>
            <a:endParaRPr lang="en-US" sz="4500" dirty="0">
              <a:solidFill>
                <a:schemeClr val="bg1"/>
              </a:solidFill>
              <a:latin typeface="Andalus" pitchFamily="18" charset="-78"/>
              <a:cs typeface="Andalus" pitchFamily="18" charset="-78"/>
            </a:endParaRPr>
          </a:p>
          <a:p>
            <a:pPr lvl="0" algn="l">
              <a:buFont typeface="Arial" pitchFamily="34" charset="0"/>
              <a:buChar char="•"/>
            </a:pPr>
            <a:r>
              <a:rPr lang="en-US" sz="4500" i="1" dirty="0">
                <a:solidFill>
                  <a:schemeClr val="bg1"/>
                </a:solidFill>
                <a:latin typeface="Andalus" pitchFamily="18" charset="-78"/>
                <a:cs typeface="Andalus" pitchFamily="18" charset="-78"/>
              </a:rPr>
              <a:t>North Cal Neva RC&amp;D</a:t>
            </a:r>
          </a:p>
          <a:p>
            <a:pPr lvl="0" algn="l">
              <a:buFont typeface="Arial" pitchFamily="34" charset="0"/>
              <a:buChar char="•"/>
            </a:pPr>
            <a:r>
              <a:rPr lang="en-US" sz="4500" i="1" dirty="0">
                <a:solidFill>
                  <a:srgbClr val="FF0000"/>
                </a:solidFill>
                <a:latin typeface="Andalus" pitchFamily="18" charset="-78"/>
                <a:cs typeface="Andalus" pitchFamily="18" charset="-78"/>
              </a:rPr>
              <a:t>Private Landowners with Large Landholding within the  SRW</a:t>
            </a:r>
            <a:endParaRPr lang="en-US" sz="4500" dirty="0">
              <a:solidFill>
                <a:srgbClr val="FF0000"/>
              </a:solidFill>
              <a:latin typeface="Andalus" pitchFamily="18" charset="-78"/>
              <a:cs typeface="Andalus" pitchFamily="18" charset="-78"/>
            </a:endParaRPr>
          </a:p>
          <a:p>
            <a:endParaRPr lang="en-US" dirty="0"/>
          </a:p>
        </p:txBody>
      </p:sp>
      <p:sp>
        <p:nvSpPr>
          <p:cNvPr id="7" name="TextBox 6"/>
          <p:cNvSpPr txBox="1"/>
          <p:nvPr/>
        </p:nvSpPr>
        <p:spPr>
          <a:xfrm>
            <a:off x="685800" y="1676400"/>
            <a:ext cx="7924800" cy="646331"/>
          </a:xfrm>
          <a:prstGeom prst="rect">
            <a:avLst/>
          </a:prstGeom>
          <a:noFill/>
        </p:spPr>
        <p:txBody>
          <a:bodyPr wrap="square" rtlCol="0">
            <a:spAutoFit/>
          </a:bodyPr>
          <a:lstStyle/>
          <a:p>
            <a:r>
              <a:rPr lang="en-US" dirty="0">
                <a:solidFill>
                  <a:schemeClr val="bg1"/>
                </a:solidFill>
                <a:latin typeface="Andalus" pitchFamily="18" charset="-78"/>
                <a:cs typeface="Andalus" pitchFamily="18" charset="-78"/>
              </a:rPr>
              <a:t>The following partners have signed a Memorandum of Understanding (MOU) Regarding the Development of the Susan River Watershed Management Plan: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403350"/>
          </a:xfrm>
        </p:spPr>
        <p:txBody>
          <a:bodyPr>
            <a:normAutofit fontScale="90000"/>
          </a:bodyPr>
          <a:lstStyle/>
          <a:p>
            <a:pPr algn="ctr"/>
            <a:r>
              <a:rPr lang="en-US" sz="3600" dirty="0">
                <a:solidFill>
                  <a:schemeClr val="bg1"/>
                </a:solidFill>
                <a:latin typeface="Andalus" pitchFamily="18" charset="-78"/>
                <a:cs typeface="Andalus" pitchFamily="18" charset="-78"/>
              </a:rPr>
              <a:t>Susan River Watershed Management Strategy</a:t>
            </a:r>
            <a:br>
              <a:rPr lang="en-US" sz="3600" dirty="0">
                <a:solidFill>
                  <a:schemeClr val="bg1"/>
                </a:solidFill>
                <a:latin typeface="Andalus" pitchFamily="18" charset="-78"/>
                <a:cs typeface="Andalus" pitchFamily="18" charset="-78"/>
              </a:rPr>
            </a:br>
            <a:r>
              <a:rPr lang="en-US" sz="4400" dirty="0">
                <a:solidFill>
                  <a:schemeClr val="bg1"/>
                </a:solidFill>
                <a:latin typeface="Andalus" pitchFamily="18" charset="-78"/>
                <a:cs typeface="Andalus" pitchFamily="18" charset="-78"/>
              </a:rPr>
              <a:t>LIST OF CONTRIBUTORS</a:t>
            </a:r>
          </a:p>
        </p:txBody>
      </p:sp>
      <p:sp>
        <p:nvSpPr>
          <p:cNvPr id="4" name="Text Placeholder 3"/>
          <p:cNvSpPr>
            <a:spLocks noGrp="1"/>
          </p:cNvSpPr>
          <p:nvPr>
            <p:ph type="body" idx="2"/>
          </p:nvPr>
        </p:nvSpPr>
        <p:spPr>
          <a:xfrm>
            <a:off x="3962400" y="1676400"/>
            <a:ext cx="4648200" cy="4691063"/>
          </a:xfrm>
        </p:spPr>
        <p:txBody>
          <a:bodyPr>
            <a:normAutofit fontScale="92500"/>
          </a:bodyPr>
          <a:lstStyle/>
          <a:p>
            <a:r>
              <a:rPr lang="en-US" dirty="0"/>
              <a:t> </a:t>
            </a:r>
          </a:p>
          <a:p>
            <a:r>
              <a:rPr lang="en-US" sz="2000" dirty="0">
                <a:solidFill>
                  <a:schemeClr val="bg1"/>
                </a:solidFill>
                <a:latin typeface="Andalus" pitchFamily="18" charset="-78"/>
                <a:cs typeface="Andalus" pitchFamily="18" charset="-78"/>
              </a:rPr>
              <a:t>This Watershed Management Strategy is financially supported with funding the Honey Lake Valley Resource Conservation District (RCD) obtained from:</a:t>
            </a:r>
          </a:p>
          <a:p>
            <a:pPr>
              <a:buFont typeface="Arial" pitchFamily="34" charset="0"/>
              <a:buChar char="•"/>
            </a:pPr>
            <a:r>
              <a:rPr lang="en-US" sz="2000" dirty="0">
                <a:solidFill>
                  <a:schemeClr val="bg1"/>
                </a:solidFill>
                <a:latin typeface="Andalus" pitchFamily="18" charset="-78"/>
                <a:cs typeface="Andalus" pitchFamily="18" charset="-78"/>
              </a:rPr>
              <a:t>  the</a:t>
            </a:r>
            <a:r>
              <a:rPr lang="en-US" sz="2000" b="1" dirty="0">
                <a:solidFill>
                  <a:schemeClr val="bg1"/>
                </a:solidFill>
                <a:latin typeface="Andalus" pitchFamily="18" charset="-78"/>
                <a:cs typeface="Andalus" pitchFamily="18" charset="-78"/>
              </a:rPr>
              <a:t> CA Department of Conservation (DOC</a:t>
            </a:r>
            <a:r>
              <a:rPr lang="en-US" sz="2000" dirty="0">
                <a:solidFill>
                  <a:schemeClr val="bg1"/>
                </a:solidFill>
                <a:latin typeface="Andalus" pitchFamily="18" charset="-78"/>
                <a:cs typeface="Andalus" pitchFamily="18" charset="-78"/>
              </a:rPr>
              <a:t>), Division of Land Resource Protection (DLRP), Statewide Watershed Program Watershed Coordinator Grants  funded through the Safe Drinking Water, Water Quality and Supply, Flood Control, River and Coastal Protection Act of 2006 (Proposition 84), and;</a:t>
            </a:r>
          </a:p>
          <a:p>
            <a:pPr>
              <a:buFont typeface="Arial" pitchFamily="34" charset="0"/>
              <a:buChar char="•"/>
            </a:pPr>
            <a:r>
              <a:rPr lang="en-US" sz="2000" dirty="0">
                <a:solidFill>
                  <a:schemeClr val="bg1"/>
                </a:solidFill>
                <a:latin typeface="Andalus" pitchFamily="18" charset="-78"/>
                <a:cs typeface="Andalus" pitchFamily="18" charset="-78"/>
              </a:rPr>
              <a:t> </a:t>
            </a:r>
            <a:r>
              <a:rPr lang="en-US" sz="2000" b="1" dirty="0">
                <a:solidFill>
                  <a:schemeClr val="bg1"/>
                </a:solidFill>
                <a:latin typeface="Andalus" pitchFamily="18" charset="-78"/>
                <a:cs typeface="Andalus" pitchFamily="18" charset="-78"/>
              </a:rPr>
              <a:t>USDA Forest Service</a:t>
            </a:r>
            <a:r>
              <a:rPr lang="en-US" sz="2000" dirty="0">
                <a:solidFill>
                  <a:schemeClr val="bg1"/>
                </a:solidFill>
                <a:latin typeface="Andalus" pitchFamily="18" charset="-78"/>
                <a:cs typeface="Andalus" pitchFamily="18" charset="-78"/>
              </a:rPr>
              <a:t> through Title II of the Secure Rural Schools Act (SRSA) and the Lassen County Resource Advisory Committee.</a:t>
            </a:r>
          </a:p>
          <a:p>
            <a:endParaRPr lang="en-US" dirty="0"/>
          </a:p>
        </p:txBody>
      </p:sp>
      <p:pic>
        <p:nvPicPr>
          <p:cNvPr id="5" name="Content Placeholder 4" descr="moneyback2.jpg"/>
          <p:cNvPicPr>
            <a:picLocks noGrp="1" noChangeAspect="1"/>
          </p:cNvPicPr>
          <p:nvPr>
            <p:ph sz="half" idx="1"/>
          </p:nvPr>
        </p:nvPicPr>
        <p:blipFill>
          <a:blip r:embed="rId2" cstate="print"/>
          <a:stretch>
            <a:fillRect/>
          </a:stretch>
        </p:blipFill>
        <p:spPr>
          <a:xfrm>
            <a:off x="533400" y="2438400"/>
            <a:ext cx="3342671" cy="30480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62050"/>
          </a:xfrm>
        </p:spPr>
        <p:txBody>
          <a:bodyPr>
            <a:normAutofit fontScale="90000"/>
          </a:bodyPr>
          <a:lstStyle/>
          <a:p>
            <a:pPr algn="ctr"/>
            <a:r>
              <a:rPr lang="en-US" sz="3600" dirty="0">
                <a:solidFill>
                  <a:schemeClr val="bg1"/>
                </a:solidFill>
                <a:latin typeface="Andalus" pitchFamily="18" charset="-78"/>
                <a:cs typeface="Andalus" pitchFamily="18" charset="-78"/>
              </a:rPr>
              <a:t>Susan River Watershed Management Strategy</a:t>
            </a:r>
            <a:br>
              <a:rPr lang="en-US" sz="3600" dirty="0">
                <a:solidFill>
                  <a:schemeClr val="bg1"/>
                </a:solidFill>
                <a:latin typeface="Andalus" pitchFamily="18" charset="-78"/>
                <a:cs typeface="Andalus" pitchFamily="18" charset="-78"/>
              </a:rPr>
            </a:br>
            <a:r>
              <a:rPr lang="en-US" sz="3600" dirty="0">
                <a:solidFill>
                  <a:schemeClr val="bg1"/>
                </a:solidFill>
                <a:latin typeface="Andalus" pitchFamily="18" charset="-78"/>
                <a:cs typeface="Andalus" pitchFamily="18" charset="-78"/>
              </a:rPr>
              <a:t>Introduction</a:t>
            </a:r>
          </a:p>
        </p:txBody>
      </p:sp>
      <p:sp>
        <p:nvSpPr>
          <p:cNvPr id="5" name="Text Placeholder 4"/>
          <p:cNvSpPr>
            <a:spLocks noGrp="1"/>
          </p:cNvSpPr>
          <p:nvPr>
            <p:ph type="body" idx="2"/>
          </p:nvPr>
        </p:nvSpPr>
        <p:spPr>
          <a:xfrm>
            <a:off x="457200" y="1676400"/>
            <a:ext cx="4191000" cy="4648200"/>
          </a:xfrm>
        </p:spPr>
        <p:txBody>
          <a:bodyPr>
            <a:noAutofit/>
          </a:bodyPr>
          <a:lstStyle/>
          <a:p>
            <a:r>
              <a:rPr lang="en-US" sz="2800" dirty="0">
                <a:solidFill>
                  <a:schemeClr val="bg1"/>
                </a:solidFill>
                <a:latin typeface="Andalus" pitchFamily="18" charset="-78"/>
                <a:cs typeface="Andalus" pitchFamily="18" charset="-78"/>
              </a:rPr>
              <a:t>This </a:t>
            </a:r>
            <a:r>
              <a:rPr lang="en-US" sz="2800" b="1" i="1" dirty="0">
                <a:solidFill>
                  <a:schemeClr val="bg1"/>
                </a:solidFill>
                <a:latin typeface="Andalus" pitchFamily="18" charset="-78"/>
                <a:cs typeface="Andalus" pitchFamily="18" charset="-78"/>
              </a:rPr>
              <a:t>Susan River Watershed Management Strategy  </a:t>
            </a:r>
            <a:r>
              <a:rPr lang="en-US" sz="2800" dirty="0">
                <a:solidFill>
                  <a:schemeClr val="bg1"/>
                </a:solidFill>
                <a:latin typeface="Andalus" pitchFamily="18" charset="-78"/>
                <a:cs typeface="Andalus" pitchFamily="18" charset="-78"/>
              </a:rPr>
              <a:t>describes management challenges in the Susan River Watershed and identifies strategies to address those challenges. The Management Strategy was developed based on stakeholder input and other existing information.</a:t>
            </a:r>
            <a:r>
              <a:rPr lang="en-US" sz="2800" b="1" dirty="0"/>
              <a:t> </a:t>
            </a:r>
            <a:endParaRPr lang="en-US" sz="2800" dirty="0"/>
          </a:p>
        </p:txBody>
      </p:sp>
      <p:pic>
        <p:nvPicPr>
          <p:cNvPr id="6" name="Content Placeholder 5" descr="DSC00479.JPG"/>
          <p:cNvPicPr>
            <a:picLocks noGrp="1" noChangeAspect="1"/>
          </p:cNvPicPr>
          <p:nvPr>
            <p:ph sz="half" idx="1"/>
          </p:nvPr>
        </p:nvPicPr>
        <p:blipFill>
          <a:blip r:embed="rId2" cstate="print"/>
          <a:stretch>
            <a:fillRect/>
          </a:stretch>
        </p:blipFill>
        <p:spPr>
          <a:xfrm>
            <a:off x="4724400" y="2362200"/>
            <a:ext cx="3803073" cy="2855422"/>
          </a:xfrm>
        </p:spPr>
      </p:pic>
      <p:sp>
        <p:nvSpPr>
          <p:cNvPr id="7" name="TextBox 6"/>
          <p:cNvSpPr txBox="1"/>
          <p:nvPr/>
        </p:nvSpPr>
        <p:spPr>
          <a:xfrm>
            <a:off x="5105400" y="5334000"/>
            <a:ext cx="3352800" cy="369332"/>
          </a:xfrm>
          <a:prstGeom prst="rect">
            <a:avLst/>
          </a:prstGeom>
          <a:noFill/>
        </p:spPr>
        <p:txBody>
          <a:bodyPr wrap="square" rtlCol="0">
            <a:spAutoFit/>
          </a:bodyPr>
          <a:lstStyle/>
          <a:p>
            <a:pPr algn="ctr"/>
            <a:r>
              <a:rPr lang="en-US" i="1" dirty="0">
                <a:solidFill>
                  <a:schemeClr val="bg1"/>
                </a:solidFill>
                <a:latin typeface="Andalus" pitchFamily="18" charset="-78"/>
                <a:cs typeface="Andalus" pitchFamily="18" charset="-78"/>
              </a:rPr>
              <a:t>Susan River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153400" cy="1162050"/>
          </a:xfrm>
        </p:spPr>
        <p:txBody>
          <a:bodyPr/>
          <a:lstStyle/>
          <a:p>
            <a:pPr algn="ctr"/>
            <a:r>
              <a:rPr lang="en-US" sz="3200" dirty="0">
                <a:solidFill>
                  <a:schemeClr val="bg1"/>
                </a:solidFill>
                <a:latin typeface="Andalus" pitchFamily="18" charset="-78"/>
                <a:cs typeface="Andalus" pitchFamily="18" charset="-78"/>
              </a:rPr>
              <a:t>Susan River Watershed Management Strategy</a:t>
            </a:r>
            <a:br>
              <a:rPr lang="en-US" sz="3200" dirty="0">
                <a:solidFill>
                  <a:schemeClr val="bg1"/>
                </a:solidFill>
                <a:latin typeface="Andalus" pitchFamily="18" charset="-78"/>
                <a:cs typeface="Andalus" pitchFamily="18" charset="-78"/>
              </a:rPr>
            </a:br>
            <a:r>
              <a:rPr lang="en-US" sz="3200" dirty="0">
                <a:solidFill>
                  <a:schemeClr val="bg1"/>
                </a:solidFill>
                <a:latin typeface="Andalus" pitchFamily="18" charset="-78"/>
                <a:cs typeface="Andalus" pitchFamily="18" charset="-78"/>
              </a:rPr>
              <a:t>Introduction</a:t>
            </a:r>
          </a:p>
        </p:txBody>
      </p:sp>
      <p:sp>
        <p:nvSpPr>
          <p:cNvPr id="4" name="Text Placeholder 3"/>
          <p:cNvSpPr>
            <a:spLocks noGrp="1"/>
          </p:cNvSpPr>
          <p:nvPr>
            <p:ph type="body" idx="2"/>
          </p:nvPr>
        </p:nvSpPr>
        <p:spPr>
          <a:xfrm>
            <a:off x="457200" y="1371600"/>
            <a:ext cx="8153400" cy="5181600"/>
          </a:xfrm>
        </p:spPr>
        <p:txBody>
          <a:bodyPr>
            <a:normAutofit lnSpcReduction="10000"/>
          </a:bodyPr>
          <a:lstStyle/>
          <a:p>
            <a:r>
              <a:rPr lang="en-US" sz="2000" dirty="0">
                <a:solidFill>
                  <a:schemeClr val="bg1"/>
                </a:solidFill>
                <a:latin typeface="Andalus" pitchFamily="18" charset="-78"/>
                <a:cs typeface="Andalus" pitchFamily="18" charset="-78"/>
              </a:rPr>
              <a:t>The purpose of the management strategy is to:  </a:t>
            </a:r>
          </a:p>
          <a:p>
            <a:endParaRPr lang="en-US" sz="1200" dirty="0">
              <a:solidFill>
                <a:schemeClr val="bg1"/>
              </a:solidFill>
              <a:latin typeface="Andalus" pitchFamily="18" charset="-78"/>
              <a:cs typeface="Andalus" pitchFamily="18" charset="-78"/>
            </a:endParaRPr>
          </a:p>
          <a:p>
            <a:pPr lvl="1">
              <a:buClrTx/>
              <a:buSzPct val="100000"/>
              <a:buFont typeface="Arial" pitchFamily="34" charset="0"/>
              <a:buChar char="•"/>
            </a:pPr>
            <a:r>
              <a:rPr lang="en-US" sz="2000" dirty="0">
                <a:solidFill>
                  <a:schemeClr val="bg1"/>
                </a:solidFill>
                <a:latin typeface="Andalus" pitchFamily="18" charset="-78"/>
                <a:cs typeface="Andalus" pitchFamily="18" charset="-78"/>
              </a:rPr>
              <a:t>Identify principal issues and concerns and align interests in the Susan River so that consensus can be reached regarding appropriate watershed and land management actions. </a:t>
            </a:r>
          </a:p>
          <a:p>
            <a:pPr lvl="1">
              <a:buClrTx/>
              <a:buSzPct val="100000"/>
              <a:buFont typeface="Arial" pitchFamily="34" charset="0"/>
              <a:buChar char="•"/>
            </a:pPr>
            <a:r>
              <a:rPr lang="en-US" sz="2000" dirty="0">
                <a:solidFill>
                  <a:schemeClr val="bg1"/>
                </a:solidFill>
                <a:latin typeface="Andalus" pitchFamily="18" charset="-78"/>
                <a:cs typeface="Andalus" pitchFamily="18" charset="-78"/>
              </a:rPr>
              <a:t>Define actions needed to address conditions that are currently limiting or threatening the watershed health;</a:t>
            </a:r>
          </a:p>
          <a:p>
            <a:pPr lvl="1">
              <a:buClrTx/>
              <a:buSzPct val="100000"/>
              <a:buFont typeface="Arial" pitchFamily="34" charset="0"/>
              <a:buChar char="•"/>
            </a:pPr>
            <a:r>
              <a:rPr lang="en-US" sz="2000" dirty="0">
                <a:solidFill>
                  <a:schemeClr val="bg1"/>
                </a:solidFill>
                <a:latin typeface="Andalus" pitchFamily="18" charset="-78"/>
                <a:cs typeface="Andalus" pitchFamily="18" charset="-78"/>
              </a:rPr>
              <a:t>Facilitate a better understanding of causes that are limiting or threatening desired watershed conditions;</a:t>
            </a:r>
          </a:p>
          <a:p>
            <a:pPr lvl="1">
              <a:buClrTx/>
              <a:buSzPct val="100000"/>
              <a:buFont typeface="Arial" pitchFamily="34" charset="0"/>
              <a:buChar char="•"/>
            </a:pPr>
            <a:r>
              <a:rPr lang="en-US" sz="2000" dirty="0">
                <a:solidFill>
                  <a:schemeClr val="bg1"/>
                </a:solidFill>
                <a:latin typeface="Andalus" pitchFamily="18" charset="-78"/>
                <a:cs typeface="Andalus" pitchFamily="18" charset="-78"/>
              </a:rPr>
              <a:t>Identify lead stakeholders for implementing management actions</a:t>
            </a:r>
          </a:p>
          <a:p>
            <a:pPr lvl="1">
              <a:buClrTx/>
              <a:buSzPct val="100000"/>
              <a:buFont typeface="Arial" pitchFamily="34" charset="0"/>
              <a:buChar char="•"/>
            </a:pPr>
            <a:r>
              <a:rPr lang="en-US" sz="2000" dirty="0">
                <a:solidFill>
                  <a:schemeClr val="bg1"/>
                </a:solidFill>
                <a:latin typeface="Andalus" pitchFamily="18" charset="-78"/>
                <a:cs typeface="Andalus" pitchFamily="18" charset="-78"/>
              </a:rPr>
              <a:t>Provide a framework for periodic evaluation of management results, reformulation of management approaches, and     identification of new watershed management issues</a:t>
            </a:r>
          </a:p>
          <a:p>
            <a:pPr lvl="1">
              <a:buClrTx/>
              <a:buSzPct val="100000"/>
              <a:buFont typeface="Arial" pitchFamily="34" charset="0"/>
              <a:buChar char="•"/>
            </a:pPr>
            <a:r>
              <a:rPr lang="en-US" sz="2000" dirty="0">
                <a:solidFill>
                  <a:schemeClr val="bg1"/>
                </a:solidFill>
                <a:latin typeface="Andalus" pitchFamily="18" charset="-78"/>
                <a:cs typeface="Andalus" pitchFamily="18" charset="-78"/>
              </a:rPr>
              <a:t>Support the maintenance and improvement of desired landscape conditions in the watershed, e.g. sustainable agricultural operations, open space, quality wildlife habitat.</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62050"/>
          </a:xfrm>
        </p:spPr>
        <p:txBody>
          <a:bodyPr/>
          <a:lstStyle/>
          <a:p>
            <a:pPr algn="ctr"/>
            <a:r>
              <a:rPr lang="en-US" sz="3200" dirty="0">
                <a:solidFill>
                  <a:schemeClr val="bg1"/>
                </a:solidFill>
                <a:latin typeface="Andalus" pitchFamily="18" charset="-78"/>
                <a:cs typeface="Andalus" pitchFamily="18" charset="-78"/>
              </a:rPr>
              <a:t>Susan River Watershed Management Strategy</a:t>
            </a:r>
            <a:br>
              <a:rPr lang="en-US" sz="3200" dirty="0">
                <a:solidFill>
                  <a:schemeClr val="bg1"/>
                </a:solidFill>
                <a:latin typeface="Andalus" pitchFamily="18" charset="-78"/>
                <a:cs typeface="Andalus" pitchFamily="18" charset="-78"/>
              </a:rPr>
            </a:br>
            <a:r>
              <a:rPr lang="en-US" sz="3200" dirty="0">
                <a:solidFill>
                  <a:schemeClr val="bg1"/>
                </a:solidFill>
                <a:latin typeface="Andalus" pitchFamily="18" charset="-78"/>
                <a:cs typeface="Andalus" pitchFamily="18" charset="-78"/>
              </a:rPr>
              <a:t>Introduction</a:t>
            </a:r>
          </a:p>
        </p:txBody>
      </p:sp>
      <p:sp>
        <p:nvSpPr>
          <p:cNvPr id="4" name="Text Placeholder 3"/>
          <p:cNvSpPr>
            <a:spLocks noGrp="1"/>
          </p:cNvSpPr>
          <p:nvPr>
            <p:ph type="body" idx="2"/>
          </p:nvPr>
        </p:nvSpPr>
        <p:spPr>
          <a:xfrm>
            <a:off x="4267200" y="1676400"/>
            <a:ext cx="4419600" cy="4691063"/>
          </a:xfrm>
        </p:spPr>
        <p:txBody>
          <a:bodyPr>
            <a:normAutofit lnSpcReduction="10000"/>
          </a:bodyPr>
          <a:lstStyle/>
          <a:p>
            <a:pPr>
              <a:buFont typeface="Arial" pitchFamily="34" charset="0"/>
              <a:buChar char="•"/>
            </a:pPr>
            <a:r>
              <a:rPr lang="en-US" sz="1800" dirty="0">
                <a:solidFill>
                  <a:schemeClr val="bg1"/>
                </a:solidFill>
                <a:latin typeface="Andalus" pitchFamily="18" charset="-78"/>
                <a:cs typeface="Andalus" pitchFamily="18" charset="-78"/>
              </a:rPr>
              <a:t>Emphasis is placed on opportunities to modify stream channel and landscape conditions to benefit water quality, aquatic habitat, wildlife habitat, range and forest health. Social and economic factors are also considered in the development of the management strategy. </a:t>
            </a:r>
          </a:p>
          <a:p>
            <a:pPr>
              <a:buFont typeface="Arial" pitchFamily="34" charset="0"/>
              <a:buChar char="•"/>
            </a:pPr>
            <a:endParaRPr lang="en-US" sz="1800" dirty="0">
              <a:solidFill>
                <a:schemeClr val="bg1"/>
              </a:solidFill>
              <a:latin typeface="Andalus" pitchFamily="18" charset="-78"/>
              <a:cs typeface="Andalus" pitchFamily="18" charset="-78"/>
            </a:endParaRPr>
          </a:p>
          <a:p>
            <a:pPr>
              <a:buFont typeface="Arial" pitchFamily="34" charset="0"/>
              <a:buChar char="•"/>
            </a:pPr>
            <a:r>
              <a:rPr lang="en-US" sz="1800" dirty="0">
                <a:solidFill>
                  <a:schemeClr val="bg1"/>
                </a:solidFill>
                <a:latin typeface="Andalus" pitchFamily="18" charset="-78"/>
                <a:cs typeface="Andalus" pitchFamily="18" charset="-78"/>
              </a:rPr>
              <a:t>Support from stakeholders is crucial to the success of this project,.</a:t>
            </a:r>
          </a:p>
          <a:p>
            <a:endParaRPr lang="en-US" sz="1800" dirty="0">
              <a:solidFill>
                <a:schemeClr val="bg1"/>
              </a:solidFill>
              <a:latin typeface="Andalus" pitchFamily="18" charset="-78"/>
              <a:cs typeface="Andalus" pitchFamily="18" charset="-78"/>
            </a:endParaRPr>
          </a:p>
          <a:p>
            <a:pPr>
              <a:buFont typeface="Arial" pitchFamily="34" charset="0"/>
              <a:buChar char="•"/>
            </a:pPr>
            <a:r>
              <a:rPr lang="en-US" sz="1800" dirty="0">
                <a:solidFill>
                  <a:schemeClr val="bg1"/>
                </a:solidFill>
                <a:latin typeface="Andalus" pitchFamily="18" charset="-78"/>
                <a:cs typeface="Andalus" pitchFamily="18" charset="-78"/>
              </a:rPr>
              <a:t>The </a:t>
            </a:r>
            <a:r>
              <a:rPr lang="en-US" sz="1800" i="1" dirty="0">
                <a:solidFill>
                  <a:schemeClr val="bg1"/>
                </a:solidFill>
                <a:latin typeface="Andalus" pitchFamily="18" charset="-78"/>
                <a:cs typeface="Andalus" pitchFamily="18" charset="-78"/>
              </a:rPr>
              <a:t>Watershed Management Strategy </a:t>
            </a:r>
            <a:r>
              <a:rPr lang="en-US" sz="1800" dirty="0">
                <a:solidFill>
                  <a:schemeClr val="bg1"/>
                </a:solidFill>
                <a:latin typeface="Andalus" pitchFamily="18" charset="-78"/>
                <a:cs typeface="Andalus" pitchFamily="18" charset="-78"/>
              </a:rPr>
              <a:t>describes the existing conditions, discusses the primary issues and concerns, and provides management recommendations for projects and other actions to address those  concerns.</a:t>
            </a:r>
          </a:p>
          <a:p>
            <a:endParaRPr lang="en-US" dirty="0"/>
          </a:p>
        </p:txBody>
      </p:sp>
      <p:pic>
        <p:nvPicPr>
          <p:cNvPr id="5" name="Content Placeholder 4" descr="DSC00501.JPG"/>
          <p:cNvPicPr>
            <a:picLocks noGrp="1" noChangeAspect="1"/>
          </p:cNvPicPr>
          <p:nvPr>
            <p:ph sz="half" idx="1"/>
          </p:nvPr>
        </p:nvPicPr>
        <p:blipFill>
          <a:blip r:embed="rId2" cstate="print"/>
          <a:stretch>
            <a:fillRect/>
          </a:stretch>
        </p:blipFill>
        <p:spPr>
          <a:xfrm>
            <a:off x="533400" y="2514600"/>
            <a:ext cx="3535892" cy="2651919"/>
          </a:xfrm>
        </p:spPr>
      </p:pic>
      <p:sp>
        <p:nvSpPr>
          <p:cNvPr id="6" name="TextBox 5"/>
          <p:cNvSpPr txBox="1"/>
          <p:nvPr/>
        </p:nvSpPr>
        <p:spPr>
          <a:xfrm>
            <a:off x="685800" y="5334000"/>
            <a:ext cx="3276600" cy="369332"/>
          </a:xfrm>
          <a:prstGeom prst="rect">
            <a:avLst/>
          </a:prstGeom>
          <a:noFill/>
        </p:spPr>
        <p:txBody>
          <a:bodyPr wrap="square" rtlCol="0">
            <a:spAutoFit/>
          </a:bodyPr>
          <a:lstStyle/>
          <a:p>
            <a:pPr algn="ctr"/>
            <a:r>
              <a:rPr lang="en-US" i="1" dirty="0">
                <a:solidFill>
                  <a:schemeClr val="bg1"/>
                </a:solidFill>
                <a:latin typeface="Andalus" pitchFamily="18" charset="-78"/>
                <a:cs typeface="Andalus" pitchFamily="18" charset="-78"/>
              </a:rPr>
              <a:t>Brockman Slough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pPr algn="ctr"/>
            <a:r>
              <a:rPr lang="en-US" sz="3200" dirty="0">
                <a:solidFill>
                  <a:schemeClr val="bg1"/>
                </a:solidFill>
                <a:latin typeface="Andalus" pitchFamily="18" charset="-78"/>
                <a:cs typeface="Andalus" pitchFamily="18" charset="-78"/>
              </a:rPr>
              <a:t>Susan River Watershed Management Strategy</a:t>
            </a:r>
            <a:br>
              <a:rPr lang="en-US" sz="3200" dirty="0">
                <a:solidFill>
                  <a:schemeClr val="bg1"/>
                </a:solidFill>
                <a:latin typeface="Andalus" pitchFamily="18" charset="-78"/>
                <a:cs typeface="Andalus" pitchFamily="18" charset="-78"/>
              </a:rPr>
            </a:br>
            <a:r>
              <a:rPr lang="en-US" sz="3200" dirty="0">
                <a:solidFill>
                  <a:schemeClr val="bg1"/>
                </a:solidFill>
                <a:latin typeface="Andalus" pitchFamily="18" charset="-78"/>
                <a:cs typeface="Andalus" pitchFamily="18" charset="-78"/>
              </a:rPr>
              <a:t>Goals</a:t>
            </a:r>
          </a:p>
        </p:txBody>
      </p:sp>
      <p:sp>
        <p:nvSpPr>
          <p:cNvPr id="4" name="Text Placeholder 3"/>
          <p:cNvSpPr>
            <a:spLocks noGrp="1"/>
          </p:cNvSpPr>
          <p:nvPr>
            <p:ph type="body" idx="2"/>
          </p:nvPr>
        </p:nvSpPr>
        <p:spPr>
          <a:xfrm>
            <a:off x="457200" y="1219200"/>
            <a:ext cx="8001000" cy="5105400"/>
          </a:xfrm>
        </p:spPr>
        <p:txBody>
          <a:bodyPr>
            <a:normAutofit lnSpcReduction="10000"/>
          </a:bodyPr>
          <a:lstStyle/>
          <a:p>
            <a:pPr marL="342900" lvl="0" indent="-342900">
              <a:buClrTx/>
              <a:buFont typeface="+mj-lt"/>
              <a:buAutoNum type="arabicPeriod"/>
            </a:pPr>
            <a:r>
              <a:rPr lang="en-US" sz="2000" dirty="0">
                <a:solidFill>
                  <a:schemeClr val="bg1"/>
                </a:solidFill>
                <a:latin typeface="Andalus" pitchFamily="18" charset="-78"/>
                <a:cs typeface="Andalus" pitchFamily="18" charset="-78"/>
              </a:rPr>
              <a:t>Increase Summer  Base Flow While Sustaining and Improving Groundwater Resources.</a:t>
            </a:r>
          </a:p>
          <a:p>
            <a:pPr marL="342900" lvl="0" indent="-342900">
              <a:buClrTx/>
              <a:buFont typeface="+mj-lt"/>
              <a:buAutoNum type="arabicPeriod"/>
            </a:pPr>
            <a:r>
              <a:rPr lang="en-US" sz="2000" dirty="0">
                <a:solidFill>
                  <a:schemeClr val="bg1"/>
                </a:solidFill>
                <a:latin typeface="Andalus" pitchFamily="18" charset="-78"/>
                <a:cs typeface="Andalus" pitchFamily="18" charset="-78"/>
              </a:rPr>
              <a:t>Improve Water Quality in the Susan River and Tributary Streams.</a:t>
            </a:r>
          </a:p>
          <a:p>
            <a:pPr marL="342900" lvl="0" indent="-342900">
              <a:buClrTx/>
              <a:buFont typeface="+mj-lt"/>
              <a:buAutoNum type="arabicPeriod"/>
            </a:pPr>
            <a:r>
              <a:rPr lang="en-US" sz="2000" dirty="0">
                <a:solidFill>
                  <a:schemeClr val="bg1"/>
                </a:solidFill>
                <a:latin typeface="Andalus" pitchFamily="18" charset="-78"/>
                <a:cs typeface="Andalus" pitchFamily="18" charset="-78"/>
              </a:rPr>
              <a:t>Reduce River and Stream Channel Erosion </a:t>
            </a:r>
          </a:p>
          <a:p>
            <a:pPr marL="342900" indent="-342900">
              <a:buClrTx/>
              <a:buFont typeface="+mj-lt"/>
              <a:buAutoNum type="arabicPeriod"/>
            </a:pPr>
            <a:r>
              <a:rPr lang="en-US" sz="2000" dirty="0">
                <a:solidFill>
                  <a:schemeClr val="bg1"/>
                </a:solidFill>
                <a:latin typeface="Andalus" pitchFamily="18" charset="-78"/>
                <a:cs typeface="Andalus" pitchFamily="18" charset="-78"/>
              </a:rPr>
              <a:t> Sustain/Improve Aquatic, Riparian, and Wetland Communities</a:t>
            </a:r>
          </a:p>
          <a:p>
            <a:pPr marL="342900" indent="-342900">
              <a:buClrTx/>
              <a:buFont typeface="+mj-lt"/>
              <a:buAutoNum type="arabicPeriod"/>
            </a:pPr>
            <a:r>
              <a:rPr lang="en-US" sz="2000" dirty="0">
                <a:solidFill>
                  <a:schemeClr val="bg1"/>
                </a:solidFill>
                <a:latin typeface="Andalus" pitchFamily="18" charset="-78"/>
                <a:cs typeface="Andalus" pitchFamily="18" charset="-78"/>
              </a:rPr>
              <a:t> Sustain and Improve Upland Vegetation and Wildlife Communities</a:t>
            </a:r>
          </a:p>
          <a:p>
            <a:pPr marL="342900" indent="-342900">
              <a:buClrTx/>
              <a:buFont typeface="+mj-lt"/>
              <a:buAutoNum type="arabicPeriod"/>
            </a:pPr>
            <a:r>
              <a:rPr lang="en-US" sz="2000" dirty="0">
                <a:solidFill>
                  <a:schemeClr val="bg1"/>
                </a:solidFill>
                <a:latin typeface="Andalus" pitchFamily="18" charset="-78"/>
                <a:cs typeface="Andalus" pitchFamily="18" charset="-78"/>
              </a:rPr>
              <a:t> Control and Prevent the Spread of Invasive Species and Noxious Weeds</a:t>
            </a:r>
          </a:p>
          <a:p>
            <a:pPr marL="342900" indent="-342900">
              <a:buClrTx/>
              <a:buFont typeface="+mj-lt"/>
              <a:buAutoNum type="arabicPeriod"/>
            </a:pPr>
            <a:r>
              <a:rPr lang="en-US" sz="2000" dirty="0">
                <a:solidFill>
                  <a:schemeClr val="bg1"/>
                </a:solidFill>
                <a:latin typeface="Andalus" pitchFamily="18" charset="-78"/>
                <a:cs typeface="Andalus" pitchFamily="18" charset="-78"/>
              </a:rPr>
              <a:t> Support and Encourage Better Coordination of Data Collection, Sharing, and Reporting in the Watershed</a:t>
            </a:r>
          </a:p>
          <a:p>
            <a:pPr marL="342900" indent="-342900">
              <a:buClrTx/>
              <a:buFont typeface="+mj-lt"/>
              <a:buAutoNum type="arabicPeriod"/>
            </a:pPr>
            <a:r>
              <a:rPr lang="en-US" sz="2000" dirty="0">
                <a:solidFill>
                  <a:schemeClr val="bg1"/>
                </a:solidFill>
                <a:latin typeface="Andalus" pitchFamily="18" charset="-78"/>
                <a:cs typeface="Andalus" pitchFamily="18" charset="-78"/>
              </a:rPr>
              <a:t> Support Community Sustainability by Strengthening Natural Resource Based Economies</a:t>
            </a:r>
          </a:p>
          <a:p>
            <a:pPr marL="342900" indent="-342900">
              <a:buClrTx/>
              <a:buFont typeface="+mj-lt"/>
              <a:buAutoNum type="arabicPeriod"/>
            </a:pPr>
            <a:r>
              <a:rPr lang="en-US" sz="2000" dirty="0">
                <a:solidFill>
                  <a:schemeClr val="bg1"/>
                </a:solidFill>
                <a:latin typeface="Andalus" pitchFamily="18" charset="-78"/>
                <a:cs typeface="Andalus" pitchFamily="18" charset="-78"/>
              </a:rPr>
              <a:t> Strengthen Community Watershed Stewardship in the Susan River Watershed </a:t>
            </a:r>
          </a:p>
          <a:p>
            <a:pPr marL="342900" lvl="0" indent="-342900">
              <a:buClrTx/>
              <a:buFont typeface="+mj-lt"/>
              <a:buAutoNum type="arabicPeriod"/>
            </a:pPr>
            <a:r>
              <a:rPr lang="en-US" sz="2000" dirty="0">
                <a:solidFill>
                  <a:schemeClr val="bg1"/>
                </a:solidFill>
                <a:latin typeface="Andalus" pitchFamily="18" charset="-78"/>
                <a:cs typeface="Andalus" pitchFamily="18" charset="-78"/>
              </a:rPr>
              <a:t>Investigate and prepare for the Potential Effects of Climate Change on the Watershed</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9144000" cy="1162050"/>
          </a:xfrm>
        </p:spPr>
        <p:txBody>
          <a:bodyPr>
            <a:normAutofit fontScale="90000"/>
          </a:bodyPr>
          <a:lstStyle/>
          <a:p>
            <a:pPr lvl="0" algn="ctr"/>
            <a:r>
              <a:rPr lang="en-US" sz="3200" dirty="0">
                <a:solidFill>
                  <a:schemeClr val="bg1"/>
                </a:solidFill>
                <a:latin typeface="Andalus" pitchFamily="18" charset="-78"/>
                <a:cs typeface="Andalus" pitchFamily="18" charset="-78"/>
              </a:rPr>
              <a:t>Susan River Watershed Management Strategy</a:t>
            </a:r>
            <a:br>
              <a:rPr lang="en-US" dirty="0">
                <a:solidFill>
                  <a:schemeClr val="bg1"/>
                </a:solidFill>
                <a:latin typeface="Andalus" pitchFamily="18" charset="-78"/>
                <a:cs typeface="Andalus" pitchFamily="18" charset="-78"/>
              </a:rPr>
            </a:br>
            <a:r>
              <a:rPr lang="en-US" dirty="0">
                <a:solidFill>
                  <a:schemeClr val="bg1"/>
                </a:solidFill>
                <a:latin typeface="Andalus" pitchFamily="18" charset="-78"/>
                <a:cs typeface="Andalus" pitchFamily="18" charset="-78"/>
              </a:rPr>
              <a:t>Goal #1:  </a:t>
            </a:r>
            <a:r>
              <a:rPr lang="en-US" sz="2400" dirty="0">
                <a:solidFill>
                  <a:schemeClr val="bg1"/>
                </a:solidFill>
                <a:latin typeface="Andalus" pitchFamily="18" charset="-78"/>
                <a:cs typeface="Andalus" pitchFamily="18" charset="-78"/>
              </a:rPr>
              <a:t>Increase Summer  Base Flow While Sustaining and Improving Groundwater Resources.</a:t>
            </a:r>
            <a:endParaRPr lang="en-US" dirty="0"/>
          </a:p>
        </p:txBody>
      </p:sp>
      <p:sp>
        <p:nvSpPr>
          <p:cNvPr id="4" name="Text Placeholder 3"/>
          <p:cNvSpPr>
            <a:spLocks noGrp="1"/>
          </p:cNvSpPr>
          <p:nvPr>
            <p:ph type="body" idx="2"/>
          </p:nvPr>
        </p:nvSpPr>
        <p:spPr>
          <a:xfrm>
            <a:off x="457200" y="1524000"/>
            <a:ext cx="5181600" cy="4953000"/>
          </a:xfrm>
        </p:spPr>
        <p:txBody>
          <a:bodyPr>
            <a:normAutofit/>
          </a:bodyPr>
          <a:lstStyle/>
          <a:p>
            <a:r>
              <a:rPr lang="en-US" sz="1800" b="1" dirty="0">
                <a:solidFill>
                  <a:schemeClr val="bg1"/>
                </a:solidFill>
                <a:latin typeface="Andalus" pitchFamily="18" charset="-78"/>
                <a:cs typeface="Andalus" pitchFamily="18" charset="-78"/>
              </a:rPr>
              <a:t>Existing Conditions and Assessment Conclusions:</a:t>
            </a:r>
          </a:p>
          <a:p>
            <a:endParaRPr lang="en-US" sz="800" dirty="0">
              <a:solidFill>
                <a:schemeClr val="bg1"/>
              </a:solidFill>
              <a:latin typeface="Andalus" pitchFamily="18" charset="-78"/>
              <a:cs typeface="Andalus" pitchFamily="18" charset="-78"/>
            </a:endParaRPr>
          </a:p>
          <a:p>
            <a:pPr>
              <a:buClrTx/>
              <a:buSzPct val="100000"/>
              <a:buFont typeface="Arial" pitchFamily="34" charset="0"/>
              <a:buChar char="•"/>
            </a:pPr>
            <a:r>
              <a:rPr lang="en-US" sz="1800" dirty="0">
                <a:solidFill>
                  <a:schemeClr val="bg1"/>
                </a:solidFill>
                <a:latin typeface="Andalus" pitchFamily="18" charset="-78"/>
                <a:cs typeface="Andalus" pitchFamily="18" charset="-78"/>
              </a:rPr>
              <a:t>Seasonal low flows in the Susan River and its numerous tributary streams cause adverse impacts to aquatic life, water dependent aquatic habitat, recreational use, and water quality.</a:t>
            </a:r>
          </a:p>
          <a:p>
            <a:pPr>
              <a:buClrTx/>
              <a:buSzPct val="100000"/>
              <a:buFont typeface="Arial" pitchFamily="34" charset="0"/>
              <a:buChar char="•"/>
            </a:pPr>
            <a:r>
              <a:rPr lang="en-US" sz="1800" dirty="0">
                <a:solidFill>
                  <a:schemeClr val="bg1"/>
                </a:solidFill>
                <a:latin typeface="Andalus" pitchFamily="18" charset="-78"/>
                <a:cs typeface="Andalus" pitchFamily="18" charset="-78"/>
              </a:rPr>
              <a:t>Low flows impact agricultural operations when water is not available to divert for irrigation needs.</a:t>
            </a:r>
          </a:p>
          <a:p>
            <a:pPr>
              <a:buClrTx/>
              <a:buSzPct val="100000"/>
              <a:buFont typeface="Arial" pitchFamily="34" charset="0"/>
              <a:buChar char="•"/>
            </a:pPr>
            <a:r>
              <a:rPr lang="en-US" sz="1800" dirty="0">
                <a:solidFill>
                  <a:schemeClr val="bg1"/>
                </a:solidFill>
                <a:latin typeface="Andalus" pitchFamily="18" charset="-78"/>
                <a:cs typeface="Andalus" pitchFamily="18" charset="-78"/>
              </a:rPr>
              <a:t>Degraded watershed conditions (e.g. entrenched stream channels, denser forest vegetation) have reduced the  landscapes ability to “store” water during the wet season and “release” this water during the dry season.</a:t>
            </a:r>
          </a:p>
          <a:p>
            <a:pPr>
              <a:buClrTx/>
              <a:buSzPct val="100000"/>
              <a:buFont typeface="Arial" pitchFamily="34" charset="0"/>
              <a:buChar char="•"/>
            </a:pPr>
            <a:r>
              <a:rPr lang="en-US" sz="1800" dirty="0">
                <a:solidFill>
                  <a:schemeClr val="bg1"/>
                </a:solidFill>
                <a:latin typeface="Andalus" pitchFamily="18" charset="-78"/>
                <a:cs typeface="Andalus" pitchFamily="18" charset="-78"/>
              </a:rPr>
              <a:t>Reduced water supply is greatest when irrigation needs are highest resulting in the use of groundwater resources to augment surface supplies.</a:t>
            </a:r>
          </a:p>
          <a:p>
            <a:endParaRPr lang="en-US" dirty="0"/>
          </a:p>
          <a:p>
            <a:endParaRPr lang="en-US" dirty="0"/>
          </a:p>
        </p:txBody>
      </p:sp>
      <p:pic>
        <p:nvPicPr>
          <p:cNvPr id="5" name="Content Placeholder 4" descr="DSC00452.JPG"/>
          <p:cNvPicPr>
            <a:picLocks noGrp="1" noChangeAspect="1"/>
          </p:cNvPicPr>
          <p:nvPr>
            <p:ph sz="half" idx="1"/>
          </p:nvPr>
        </p:nvPicPr>
        <p:blipFill>
          <a:blip r:embed="rId2" cstate="print"/>
          <a:stretch>
            <a:fillRect/>
          </a:stretch>
        </p:blipFill>
        <p:spPr>
          <a:xfrm>
            <a:off x="5638800" y="1905000"/>
            <a:ext cx="3048000" cy="2286000"/>
          </a:xfrm>
        </p:spPr>
      </p:pic>
      <p:sp>
        <p:nvSpPr>
          <p:cNvPr id="6" name="TextBox 5"/>
          <p:cNvSpPr txBox="1"/>
          <p:nvPr/>
        </p:nvSpPr>
        <p:spPr>
          <a:xfrm>
            <a:off x="5638800" y="4191000"/>
            <a:ext cx="3048000" cy="584775"/>
          </a:xfrm>
          <a:prstGeom prst="rect">
            <a:avLst/>
          </a:prstGeom>
          <a:noFill/>
        </p:spPr>
        <p:txBody>
          <a:bodyPr wrap="square" rtlCol="0">
            <a:spAutoFit/>
          </a:bodyPr>
          <a:lstStyle/>
          <a:p>
            <a:pPr algn="ctr"/>
            <a:r>
              <a:rPr lang="en-US" sz="1600" i="1" dirty="0">
                <a:solidFill>
                  <a:schemeClr val="bg1"/>
                </a:solidFill>
                <a:latin typeface="Andalus" pitchFamily="18" charset="-78"/>
                <a:cs typeface="Andalus" pitchFamily="18" charset="-78"/>
              </a:rPr>
              <a:t>Low summer flows in Baxter Creek</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62050"/>
          </a:xfrm>
        </p:spPr>
        <p:txBody>
          <a:bodyPr/>
          <a:lstStyle/>
          <a:p>
            <a:pPr algn="ctr"/>
            <a:r>
              <a:rPr lang="en-US" sz="2800" dirty="0">
                <a:solidFill>
                  <a:schemeClr val="bg1"/>
                </a:solidFill>
                <a:latin typeface="Andalus" pitchFamily="18" charset="-78"/>
                <a:cs typeface="Andalus" pitchFamily="18" charset="-78"/>
              </a:rPr>
              <a:t>Susan River Watershed Management Strategy</a:t>
            </a:r>
            <a:br>
              <a:rPr lang="en-US" dirty="0">
                <a:solidFill>
                  <a:schemeClr val="bg1"/>
                </a:solidFill>
                <a:latin typeface="Andalus" pitchFamily="18" charset="-78"/>
                <a:cs typeface="Andalus" pitchFamily="18" charset="-78"/>
              </a:rPr>
            </a:br>
            <a:r>
              <a:rPr lang="en-US" dirty="0">
                <a:solidFill>
                  <a:schemeClr val="bg1"/>
                </a:solidFill>
                <a:latin typeface="Andalus" pitchFamily="18" charset="-78"/>
                <a:cs typeface="Andalus" pitchFamily="18" charset="-78"/>
              </a:rPr>
              <a:t>Goal #1:  </a:t>
            </a:r>
            <a:r>
              <a:rPr lang="en-US" sz="2000" dirty="0">
                <a:solidFill>
                  <a:schemeClr val="bg1"/>
                </a:solidFill>
                <a:latin typeface="Andalus" pitchFamily="18" charset="-78"/>
                <a:cs typeface="Andalus" pitchFamily="18" charset="-78"/>
              </a:rPr>
              <a:t>Increase Summer  Base Flow While Sustaining and Improving Groundwater Resources.</a:t>
            </a:r>
            <a:endParaRPr lang="en-US" dirty="0"/>
          </a:p>
        </p:txBody>
      </p:sp>
      <p:sp>
        <p:nvSpPr>
          <p:cNvPr id="3" name="Text Placeholder 2"/>
          <p:cNvSpPr>
            <a:spLocks noGrp="1"/>
          </p:cNvSpPr>
          <p:nvPr>
            <p:ph type="body" idx="2"/>
          </p:nvPr>
        </p:nvSpPr>
        <p:spPr>
          <a:xfrm>
            <a:off x="457200" y="1143000"/>
            <a:ext cx="5486400" cy="5257800"/>
          </a:xfrm>
        </p:spPr>
        <p:txBody>
          <a:bodyPr>
            <a:normAutofit lnSpcReduction="10000"/>
          </a:bodyPr>
          <a:lstStyle/>
          <a:p>
            <a:r>
              <a:rPr lang="en-US" sz="1800" b="1" dirty="0">
                <a:solidFill>
                  <a:schemeClr val="bg1"/>
                </a:solidFill>
                <a:latin typeface="Andalus" pitchFamily="18" charset="-78"/>
                <a:cs typeface="Andalus" pitchFamily="18" charset="-78"/>
              </a:rPr>
              <a:t>Management  Strategy:</a:t>
            </a:r>
          </a:p>
          <a:p>
            <a:endParaRPr lang="en-US" sz="800" dirty="0">
              <a:solidFill>
                <a:schemeClr val="bg1"/>
              </a:solidFill>
              <a:latin typeface="Andalus" pitchFamily="18" charset="-78"/>
              <a:cs typeface="Andalus" pitchFamily="18" charset="-78"/>
            </a:endParaRPr>
          </a:p>
          <a:p>
            <a:pPr marL="342900" indent="-342900"/>
            <a:r>
              <a:rPr lang="en-US" sz="1600" b="1" i="1" dirty="0">
                <a:solidFill>
                  <a:schemeClr val="bg1"/>
                </a:solidFill>
                <a:latin typeface="Andalus" pitchFamily="18" charset="-78"/>
                <a:cs typeface="Andalus" pitchFamily="18" charset="-78"/>
              </a:rPr>
              <a:t>Management Objective #1: Improve irrigation efficiency</a:t>
            </a:r>
          </a:p>
          <a:p>
            <a:pPr marL="342900" indent="-342900"/>
            <a:endParaRPr lang="en-US" dirty="0">
              <a:solidFill>
                <a:schemeClr val="bg1"/>
              </a:solidFill>
              <a:latin typeface="Andalus" pitchFamily="18" charset="-78"/>
              <a:cs typeface="Andalus" pitchFamily="18" charset="-78"/>
            </a:endParaRPr>
          </a:p>
          <a:p>
            <a:pPr marL="342900" indent="-342900"/>
            <a:r>
              <a:rPr lang="en-US" sz="1600" b="1" dirty="0">
                <a:solidFill>
                  <a:schemeClr val="bg1"/>
                </a:solidFill>
                <a:latin typeface="Andalus" pitchFamily="18" charset="-78"/>
                <a:cs typeface="Andalus" pitchFamily="18" charset="-78"/>
              </a:rPr>
              <a:t>Management Actions:</a:t>
            </a:r>
          </a:p>
          <a:p>
            <a:pPr marL="342900" indent="-342900">
              <a:buClrTx/>
              <a:buSzPct val="100000"/>
              <a:buFont typeface="+mj-lt"/>
              <a:buAutoNum type="arabicPeriod"/>
            </a:pPr>
            <a:r>
              <a:rPr lang="en-US" sz="1600" dirty="0">
                <a:solidFill>
                  <a:schemeClr val="bg1"/>
                </a:solidFill>
                <a:latin typeface="Andalus" pitchFamily="18" charset="-78"/>
                <a:cs typeface="Andalus" pitchFamily="18" charset="-78"/>
              </a:rPr>
              <a:t>Promote the use of efficient irrigation techniques and assist landowners that seek financial help to implement those techniques.</a:t>
            </a:r>
          </a:p>
          <a:p>
            <a:pPr marL="342900" indent="-342900">
              <a:buClrTx/>
              <a:buSzPct val="100000"/>
              <a:buFont typeface="+mj-lt"/>
              <a:buAutoNum type="arabicPeriod"/>
            </a:pPr>
            <a:r>
              <a:rPr lang="en-US" sz="1600" dirty="0">
                <a:solidFill>
                  <a:schemeClr val="bg1"/>
                </a:solidFill>
                <a:latin typeface="Andalus" pitchFamily="18" charset="-78"/>
                <a:cs typeface="Andalus" pitchFamily="18" charset="-78"/>
              </a:rPr>
              <a:t>Implement projects that demonstrate new and innovative solutions for flashboard dam operation that result in more consistent and sustained base flow in the Susan River.</a:t>
            </a:r>
          </a:p>
          <a:p>
            <a:pPr marL="342900" indent="-342900"/>
            <a:endParaRPr lang="en-US" dirty="0">
              <a:solidFill>
                <a:schemeClr val="bg1"/>
              </a:solidFill>
              <a:latin typeface="Andalus" pitchFamily="18" charset="-78"/>
              <a:cs typeface="Andalus" pitchFamily="18" charset="-78"/>
            </a:endParaRPr>
          </a:p>
          <a:p>
            <a:pPr marL="342900" indent="-342900"/>
            <a:r>
              <a:rPr lang="en-US" sz="1600" b="1" i="1" dirty="0">
                <a:solidFill>
                  <a:schemeClr val="bg1"/>
                </a:solidFill>
                <a:latin typeface="Andalus" pitchFamily="18" charset="-78"/>
                <a:cs typeface="Andalus" pitchFamily="18" charset="-78"/>
              </a:rPr>
              <a:t>Management Objective #2: Support the development of water storage that can be used to increase summer base flow and act as flood control.</a:t>
            </a:r>
          </a:p>
          <a:p>
            <a:pPr marL="342900" indent="-342900"/>
            <a:endParaRPr lang="en-US" sz="800" b="1" i="1" dirty="0">
              <a:solidFill>
                <a:schemeClr val="bg1"/>
              </a:solidFill>
              <a:latin typeface="Andalus" pitchFamily="18" charset="-78"/>
              <a:cs typeface="Andalus" pitchFamily="18" charset="-78"/>
            </a:endParaRPr>
          </a:p>
          <a:p>
            <a:pPr marL="342900" indent="-342900"/>
            <a:r>
              <a:rPr lang="en-US" sz="1600" b="1" dirty="0">
                <a:solidFill>
                  <a:schemeClr val="bg1"/>
                </a:solidFill>
                <a:latin typeface="Andalus" pitchFamily="18" charset="-78"/>
                <a:cs typeface="Andalus" pitchFamily="18" charset="-78"/>
              </a:rPr>
              <a:t>Management Actions:</a:t>
            </a:r>
          </a:p>
          <a:p>
            <a:pPr marL="342900" indent="-342900">
              <a:buClrTx/>
              <a:buFont typeface="+mj-lt"/>
              <a:buAutoNum type="arabicPeriod"/>
            </a:pPr>
            <a:r>
              <a:rPr lang="en-US" sz="1600" dirty="0">
                <a:solidFill>
                  <a:schemeClr val="bg1"/>
                </a:solidFill>
                <a:latin typeface="Andalus" pitchFamily="18" charset="-78"/>
                <a:cs typeface="Andalus" pitchFamily="18" charset="-78"/>
              </a:rPr>
              <a:t>Support the continued development of a Groundwater Management Plan for the Susan River Watershed.</a:t>
            </a:r>
          </a:p>
          <a:p>
            <a:pPr marL="342900" indent="-342900">
              <a:buClrTx/>
              <a:buFont typeface="+mj-lt"/>
              <a:buAutoNum type="arabicPeriod"/>
            </a:pPr>
            <a:r>
              <a:rPr lang="en-US" sz="1600" dirty="0">
                <a:solidFill>
                  <a:schemeClr val="bg1"/>
                </a:solidFill>
                <a:latin typeface="Andalus" pitchFamily="18" charset="-78"/>
                <a:cs typeface="Andalus" pitchFamily="18" charset="-78"/>
              </a:rPr>
              <a:t>Support reconnaissance study on potential reservoir storage sites throughout the Upper Susan River watershed.</a:t>
            </a:r>
          </a:p>
          <a:p>
            <a:endParaRPr lang="en-US" dirty="0"/>
          </a:p>
          <a:p>
            <a:endParaRPr lang="en-US" dirty="0"/>
          </a:p>
        </p:txBody>
      </p:sp>
      <p:pic>
        <p:nvPicPr>
          <p:cNvPr id="5" name="Content Placeholder 4" descr="Dill Slough Diversion.JPG"/>
          <p:cNvPicPr>
            <a:picLocks noGrp="1" noChangeAspect="1"/>
          </p:cNvPicPr>
          <p:nvPr>
            <p:ph sz="half" idx="1"/>
          </p:nvPr>
        </p:nvPicPr>
        <p:blipFill>
          <a:blip r:embed="rId2" cstate="print"/>
          <a:stretch>
            <a:fillRect/>
          </a:stretch>
        </p:blipFill>
        <p:spPr>
          <a:xfrm>
            <a:off x="6070600" y="1447800"/>
            <a:ext cx="2844800" cy="2133600"/>
          </a:xfrm>
        </p:spPr>
      </p:pic>
      <p:sp>
        <p:nvSpPr>
          <p:cNvPr id="6" name="TextBox 5"/>
          <p:cNvSpPr txBox="1"/>
          <p:nvPr/>
        </p:nvSpPr>
        <p:spPr>
          <a:xfrm>
            <a:off x="6096000" y="3733800"/>
            <a:ext cx="2819400" cy="338554"/>
          </a:xfrm>
          <a:prstGeom prst="rect">
            <a:avLst/>
          </a:prstGeom>
          <a:noFill/>
        </p:spPr>
        <p:txBody>
          <a:bodyPr wrap="square" rtlCol="0">
            <a:spAutoFit/>
          </a:bodyPr>
          <a:lstStyle/>
          <a:p>
            <a:pPr algn="ctr"/>
            <a:r>
              <a:rPr lang="en-US" sz="1600" b="1" i="1" dirty="0">
                <a:solidFill>
                  <a:schemeClr val="bg1"/>
                </a:solidFill>
                <a:latin typeface="Andalus" pitchFamily="18" charset="-78"/>
                <a:cs typeface="Andalus" pitchFamily="18" charset="-78"/>
              </a:rPr>
              <a:t>Dill slough diversion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9144000" cy="1162050"/>
          </a:xfrm>
        </p:spPr>
        <p:txBody>
          <a:bodyPr>
            <a:normAutofit fontScale="90000"/>
          </a:bodyPr>
          <a:lstStyle/>
          <a:p>
            <a:pPr algn="ctr"/>
            <a:r>
              <a:rPr lang="en-US" sz="3200" dirty="0">
                <a:solidFill>
                  <a:schemeClr val="bg1"/>
                </a:solidFill>
                <a:latin typeface="Andalus" pitchFamily="18" charset="-78"/>
                <a:cs typeface="Andalus" pitchFamily="18" charset="-78"/>
              </a:rPr>
              <a:t>Susan River Watershed Management Strategy</a:t>
            </a:r>
            <a:br>
              <a:rPr lang="en-US" dirty="0">
                <a:solidFill>
                  <a:schemeClr val="bg1"/>
                </a:solidFill>
                <a:latin typeface="Andalus" pitchFamily="18" charset="-78"/>
                <a:cs typeface="Andalus" pitchFamily="18" charset="-78"/>
              </a:rPr>
            </a:br>
            <a:r>
              <a:rPr lang="en-US" dirty="0">
                <a:solidFill>
                  <a:schemeClr val="bg1"/>
                </a:solidFill>
                <a:latin typeface="Andalus" pitchFamily="18" charset="-78"/>
                <a:cs typeface="Andalus" pitchFamily="18" charset="-78"/>
              </a:rPr>
              <a:t>Goal #1:  </a:t>
            </a:r>
            <a:r>
              <a:rPr lang="en-US" sz="2400" dirty="0">
                <a:solidFill>
                  <a:schemeClr val="bg1"/>
                </a:solidFill>
                <a:latin typeface="Andalus" pitchFamily="18" charset="-78"/>
                <a:cs typeface="Andalus" pitchFamily="18" charset="-78"/>
              </a:rPr>
              <a:t>Increase Summer  Base Flow While Sustaining and Improving Groundwater Resources.</a:t>
            </a:r>
            <a:endParaRPr lang="en-US" dirty="0"/>
          </a:p>
        </p:txBody>
      </p:sp>
      <p:sp>
        <p:nvSpPr>
          <p:cNvPr id="3" name="Text Placeholder 2"/>
          <p:cNvSpPr>
            <a:spLocks noGrp="1"/>
          </p:cNvSpPr>
          <p:nvPr>
            <p:ph type="body" idx="2"/>
          </p:nvPr>
        </p:nvSpPr>
        <p:spPr>
          <a:xfrm>
            <a:off x="457200" y="1524000"/>
            <a:ext cx="5257800" cy="4602163"/>
          </a:xfrm>
        </p:spPr>
        <p:txBody>
          <a:bodyPr>
            <a:normAutofit/>
          </a:bodyPr>
          <a:lstStyle/>
          <a:p>
            <a:pPr marL="342900" indent="-342900"/>
            <a:r>
              <a:rPr lang="en-US" sz="1600" b="1" i="1" dirty="0">
                <a:solidFill>
                  <a:schemeClr val="bg1"/>
                </a:solidFill>
                <a:latin typeface="Andalus" pitchFamily="18" charset="-78"/>
                <a:cs typeface="Andalus" pitchFamily="18" charset="-78"/>
              </a:rPr>
              <a:t>Management Objective #3:  </a:t>
            </a:r>
            <a:r>
              <a:rPr lang="en-US" sz="1600" b="1" dirty="0">
                <a:solidFill>
                  <a:schemeClr val="bg1"/>
                </a:solidFill>
                <a:latin typeface="Andalus" pitchFamily="18" charset="-78"/>
                <a:cs typeface="Andalus" pitchFamily="18" charset="-78"/>
              </a:rPr>
              <a:t>Where opportunities arise, help facilitate transfer of existing water  rights to dedication for </a:t>
            </a:r>
            <a:r>
              <a:rPr lang="en-US" sz="1600" b="1" dirty="0" err="1">
                <a:solidFill>
                  <a:schemeClr val="bg1"/>
                </a:solidFill>
                <a:latin typeface="Andalus" pitchFamily="18" charset="-78"/>
                <a:cs typeface="Andalus" pitchFamily="18" charset="-78"/>
              </a:rPr>
              <a:t>instream</a:t>
            </a:r>
            <a:r>
              <a:rPr lang="en-US" sz="1600" b="1" dirty="0">
                <a:solidFill>
                  <a:schemeClr val="bg1"/>
                </a:solidFill>
                <a:latin typeface="Andalus" pitchFamily="18" charset="-78"/>
                <a:cs typeface="Andalus" pitchFamily="18" charset="-78"/>
              </a:rPr>
              <a:t> flow.</a:t>
            </a:r>
            <a:endParaRPr lang="en-US" sz="1600" b="1" i="1" dirty="0">
              <a:solidFill>
                <a:schemeClr val="bg1"/>
              </a:solidFill>
              <a:latin typeface="Andalus" pitchFamily="18" charset="-78"/>
              <a:cs typeface="Andalus" pitchFamily="18" charset="-78"/>
            </a:endParaRPr>
          </a:p>
          <a:p>
            <a:pPr marL="342900" indent="-342900"/>
            <a:endParaRPr lang="en-US" sz="800" dirty="0">
              <a:solidFill>
                <a:schemeClr val="bg1"/>
              </a:solidFill>
              <a:latin typeface="Andalus" pitchFamily="18" charset="-78"/>
              <a:cs typeface="Andalus" pitchFamily="18" charset="-78"/>
            </a:endParaRPr>
          </a:p>
          <a:p>
            <a:pPr marL="342900" indent="-342900"/>
            <a:r>
              <a:rPr lang="en-US" sz="1600" b="1" dirty="0">
                <a:solidFill>
                  <a:schemeClr val="bg1"/>
                </a:solidFill>
                <a:latin typeface="Andalus" pitchFamily="18" charset="-78"/>
                <a:cs typeface="Andalus" pitchFamily="18" charset="-78"/>
              </a:rPr>
              <a:t>Management Actions:</a:t>
            </a:r>
          </a:p>
          <a:p>
            <a:pPr marL="342900" indent="-342900">
              <a:buClrTx/>
              <a:buSzPct val="100000"/>
              <a:buFont typeface="+mj-lt"/>
              <a:buAutoNum type="arabicPeriod"/>
            </a:pPr>
            <a:r>
              <a:rPr lang="en-US" sz="1600" dirty="0">
                <a:solidFill>
                  <a:schemeClr val="bg1"/>
                </a:solidFill>
                <a:latin typeface="Andalus" pitchFamily="18" charset="-78"/>
                <a:cs typeface="Andalus" pitchFamily="18" charset="-78"/>
              </a:rPr>
              <a:t>Provide information to the watershed community on programs and opportunities for transfer, and possibly sale, of existing water rights for use as </a:t>
            </a:r>
            <a:r>
              <a:rPr lang="en-US" sz="1600" dirty="0" err="1">
                <a:solidFill>
                  <a:schemeClr val="bg1"/>
                </a:solidFill>
                <a:latin typeface="Andalus" pitchFamily="18" charset="-78"/>
                <a:cs typeface="Andalus" pitchFamily="18" charset="-78"/>
              </a:rPr>
              <a:t>instream</a:t>
            </a:r>
            <a:r>
              <a:rPr lang="en-US" sz="1600" dirty="0">
                <a:solidFill>
                  <a:schemeClr val="bg1"/>
                </a:solidFill>
                <a:latin typeface="Andalus" pitchFamily="18" charset="-78"/>
                <a:cs typeface="Andalus" pitchFamily="18" charset="-78"/>
              </a:rPr>
              <a:t> flow.</a:t>
            </a:r>
          </a:p>
          <a:p>
            <a:pPr marL="342900" indent="-342900"/>
            <a:endParaRPr lang="en-US" dirty="0">
              <a:solidFill>
                <a:schemeClr val="bg1"/>
              </a:solidFill>
              <a:latin typeface="Andalus" pitchFamily="18" charset="-78"/>
              <a:cs typeface="Andalus" pitchFamily="18" charset="-78"/>
            </a:endParaRPr>
          </a:p>
          <a:p>
            <a:pPr marL="342900" indent="-342900"/>
            <a:r>
              <a:rPr lang="en-US" sz="1600" b="1" i="1" dirty="0">
                <a:solidFill>
                  <a:schemeClr val="bg1"/>
                </a:solidFill>
                <a:latin typeface="Andalus" pitchFamily="18" charset="-78"/>
                <a:cs typeface="Andalus" pitchFamily="18" charset="-78"/>
              </a:rPr>
              <a:t>Management Objective #4 :  Improve overall watershed condition (forest and meadow) to improve wet season storage and dry season water release</a:t>
            </a:r>
          </a:p>
          <a:p>
            <a:pPr marL="342900" indent="-342900"/>
            <a:endParaRPr lang="en-US" b="1" i="1" dirty="0">
              <a:solidFill>
                <a:schemeClr val="bg1"/>
              </a:solidFill>
              <a:latin typeface="Andalus" pitchFamily="18" charset="-78"/>
              <a:cs typeface="Andalus" pitchFamily="18" charset="-78"/>
            </a:endParaRPr>
          </a:p>
          <a:p>
            <a:pPr marL="342900" indent="-342900"/>
            <a:r>
              <a:rPr lang="en-US" sz="1600" b="1" dirty="0">
                <a:solidFill>
                  <a:schemeClr val="bg1"/>
                </a:solidFill>
                <a:latin typeface="Andalus" pitchFamily="18" charset="-78"/>
                <a:cs typeface="Andalus" pitchFamily="18" charset="-78"/>
              </a:rPr>
              <a:t>Management Actions:</a:t>
            </a:r>
          </a:p>
          <a:p>
            <a:pPr marL="342900" indent="-342900">
              <a:buClrTx/>
              <a:buSzPct val="100000"/>
              <a:buFont typeface="+mj-lt"/>
              <a:buAutoNum type="arabicPeriod"/>
            </a:pPr>
            <a:r>
              <a:rPr lang="en-US" sz="1600" dirty="0">
                <a:solidFill>
                  <a:schemeClr val="bg1"/>
                </a:solidFill>
                <a:latin typeface="Andalus" pitchFamily="18" charset="-78"/>
                <a:cs typeface="Andalus" pitchFamily="18" charset="-78"/>
              </a:rPr>
              <a:t>See Goals #4 and #9 for discussion of management action to implement this objective.</a:t>
            </a:r>
          </a:p>
          <a:p>
            <a:pPr marL="342900" indent="-342900">
              <a:buFont typeface="+mj-lt"/>
              <a:buAutoNum type="arabicPeriod"/>
            </a:pPr>
            <a:endParaRPr lang="en-US" dirty="0">
              <a:solidFill>
                <a:schemeClr val="bg1"/>
              </a:solidFill>
              <a:latin typeface="Andalus" pitchFamily="18" charset="-78"/>
              <a:cs typeface="Andalus" pitchFamily="18" charset="-78"/>
            </a:endParaRPr>
          </a:p>
          <a:p>
            <a:endParaRPr lang="en-US" dirty="0"/>
          </a:p>
        </p:txBody>
      </p:sp>
      <p:pic>
        <p:nvPicPr>
          <p:cNvPr id="5" name="Content Placeholder 4" descr="Colony Dam - Susan and Willow Convergence.JPG"/>
          <p:cNvPicPr>
            <a:picLocks noGrp="1" noChangeAspect="1"/>
          </p:cNvPicPr>
          <p:nvPr>
            <p:ph sz="half" idx="1"/>
          </p:nvPr>
        </p:nvPicPr>
        <p:blipFill>
          <a:blip r:embed="rId2" cstate="print"/>
          <a:stretch>
            <a:fillRect/>
          </a:stretch>
        </p:blipFill>
        <p:spPr>
          <a:xfrm>
            <a:off x="5638800" y="2133600"/>
            <a:ext cx="3149600" cy="2362200"/>
          </a:xfrm>
        </p:spPr>
      </p:pic>
      <p:sp>
        <p:nvSpPr>
          <p:cNvPr id="6" name="TextBox 5"/>
          <p:cNvSpPr txBox="1"/>
          <p:nvPr/>
        </p:nvSpPr>
        <p:spPr>
          <a:xfrm>
            <a:off x="5638800" y="4495800"/>
            <a:ext cx="3200400" cy="584775"/>
          </a:xfrm>
          <a:prstGeom prst="rect">
            <a:avLst/>
          </a:prstGeom>
          <a:noFill/>
        </p:spPr>
        <p:txBody>
          <a:bodyPr wrap="square" rtlCol="0">
            <a:spAutoFit/>
          </a:bodyPr>
          <a:lstStyle/>
          <a:p>
            <a:pPr algn="ctr"/>
            <a:r>
              <a:rPr lang="en-US" sz="1600" b="1" i="1" dirty="0">
                <a:solidFill>
                  <a:schemeClr val="bg1"/>
                </a:solidFill>
                <a:latin typeface="Andalus" pitchFamily="18" charset="-78"/>
                <a:cs typeface="Andalus" pitchFamily="18" charset="-78"/>
              </a:rPr>
              <a:t>Colony dam at the confluence of the Susan River and Willow Creek.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62050"/>
          </a:xfrm>
        </p:spPr>
        <p:txBody>
          <a:bodyPr>
            <a:normAutofit fontScale="90000"/>
          </a:bodyPr>
          <a:lstStyle/>
          <a:p>
            <a:pPr algn="ctr"/>
            <a:r>
              <a:rPr lang="en-US" sz="3600" dirty="0">
                <a:solidFill>
                  <a:schemeClr val="bg1"/>
                </a:solidFill>
                <a:latin typeface="Andalus" pitchFamily="18" charset="-78"/>
                <a:cs typeface="Andalus" pitchFamily="18" charset="-78"/>
              </a:rPr>
              <a:t>Susan River Watershed Management Strategy</a:t>
            </a:r>
            <a:br>
              <a:rPr lang="en-US" dirty="0">
                <a:solidFill>
                  <a:schemeClr val="bg1"/>
                </a:solidFill>
                <a:latin typeface="Andalus" pitchFamily="18" charset="-78"/>
                <a:cs typeface="Andalus" pitchFamily="18" charset="-78"/>
              </a:rPr>
            </a:br>
            <a:r>
              <a:rPr lang="en-US" dirty="0">
                <a:solidFill>
                  <a:schemeClr val="bg1"/>
                </a:solidFill>
                <a:latin typeface="Andalus" pitchFamily="18" charset="-78"/>
                <a:cs typeface="Andalus" pitchFamily="18" charset="-78"/>
              </a:rPr>
              <a:t>Goal #2:  </a:t>
            </a:r>
            <a:r>
              <a:rPr lang="en-US" sz="2400" dirty="0">
                <a:solidFill>
                  <a:schemeClr val="bg1"/>
                </a:solidFill>
                <a:latin typeface="Andalus" pitchFamily="18" charset="-78"/>
                <a:cs typeface="Andalus" pitchFamily="18" charset="-78"/>
              </a:rPr>
              <a:t> Improve Water Quality in the Susan River and Tributary Streams.</a:t>
            </a:r>
            <a:endParaRPr lang="en-US" dirty="0"/>
          </a:p>
        </p:txBody>
      </p:sp>
      <p:sp>
        <p:nvSpPr>
          <p:cNvPr id="3" name="Text Placeholder 2"/>
          <p:cNvSpPr>
            <a:spLocks noGrp="1"/>
          </p:cNvSpPr>
          <p:nvPr>
            <p:ph type="body" idx="2"/>
          </p:nvPr>
        </p:nvSpPr>
        <p:spPr>
          <a:xfrm>
            <a:off x="3810000" y="1524000"/>
            <a:ext cx="4648200" cy="4800600"/>
          </a:xfrm>
        </p:spPr>
        <p:txBody>
          <a:bodyPr>
            <a:normAutofit/>
          </a:bodyPr>
          <a:lstStyle/>
          <a:p>
            <a:r>
              <a:rPr lang="en-US" sz="2000" b="1" dirty="0">
                <a:solidFill>
                  <a:schemeClr val="bg1"/>
                </a:solidFill>
                <a:latin typeface="Andalus" pitchFamily="18" charset="-78"/>
                <a:cs typeface="Andalus" pitchFamily="18" charset="-78"/>
              </a:rPr>
              <a:t>Existing Conditions and Assessment Conclusions:</a:t>
            </a:r>
          </a:p>
          <a:p>
            <a:endParaRPr lang="en-US" sz="800" dirty="0">
              <a:solidFill>
                <a:schemeClr val="bg1"/>
              </a:solidFill>
              <a:latin typeface="Andalus" pitchFamily="18" charset="-78"/>
              <a:cs typeface="Andalus" pitchFamily="18" charset="-78"/>
            </a:endParaRPr>
          </a:p>
          <a:p>
            <a:pPr>
              <a:buClrTx/>
              <a:buSzPct val="100000"/>
              <a:buFont typeface="Arial" pitchFamily="34" charset="0"/>
              <a:buChar char="•"/>
            </a:pPr>
            <a:r>
              <a:rPr lang="en-US" sz="2000" dirty="0">
                <a:solidFill>
                  <a:schemeClr val="bg1"/>
                </a:solidFill>
                <a:latin typeface="Andalus" pitchFamily="18" charset="-78"/>
                <a:cs typeface="Andalus" pitchFamily="18" charset="-78"/>
              </a:rPr>
              <a:t>Several water quality constituents are considered to be stressful or limiting to aquatic life in the Susan River and some reaches of tributary streams.</a:t>
            </a:r>
          </a:p>
          <a:p>
            <a:pPr>
              <a:buClrTx/>
              <a:buSzPct val="100000"/>
              <a:buFont typeface="Arial" pitchFamily="34" charset="0"/>
              <a:buChar char="•"/>
            </a:pPr>
            <a:r>
              <a:rPr lang="en-US" sz="2000" dirty="0">
                <a:solidFill>
                  <a:schemeClr val="bg1"/>
                </a:solidFill>
                <a:latin typeface="Andalus" pitchFamily="18" charset="-78"/>
                <a:cs typeface="Andalus" pitchFamily="18" charset="-78"/>
              </a:rPr>
              <a:t>Constituents include temperature, dissolved oxygen, sediment concentrations, and nutrients.</a:t>
            </a:r>
          </a:p>
          <a:p>
            <a:pPr>
              <a:buClrTx/>
              <a:buSzPct val="100000"/>
              <a:buFont typeface="Arial" pitchFamily="34" charset="0"/>
              <a:buChar char="•"/>
            </a:pPr>
            <a:r>
              <a:rPr lang="en-US" sz="2000" dirty="0">
                <a:solidFill>
                  <a:schemeClr val="bg1"/>
                </a:solidFill>
                <a:latin typeface="Andalus" pitchFamily="18" charset="-78"/>
                <a:cs typeface="Andalus" pitchFamily="18" charset="-78"/>
              </a:rPr>
              <a:t>Per section 303(d) of the Clean Water Act, the Susan River is listed as impaired for mercury.</a:t>
            </a:r>
          </a:p>
          <a:p>
            <a:endParaRPr lang="en-US" sz="1600" dirty="0">
              <a:solidFill>
                <a:schemeClr val="bg1"/>
              </a:solidFill>
              <a:latin typeface="Andalus" pitchFamily="18" charset="-78"/>
              <a:cs typeface="Andalus" pitchFamily="18" charset="-78"/>
            </a:endParaRPr>
          </a:p>
        </p:txBody>
      </p:sp>
      <p:pic>
        <p:nvPicPr>
          <p:cNvPr id="5" name="Content Placeholder 4" descr="DSC00459.JPG"/>
          <p:cNvPicPr>
            <a:picLocks noGrp="1" noChangeAspect="1"/>
          </p:cNvPicPr>
          <p:nvPr>
            <p:ph sz="half" idx="1"/>
          </p:nvPr>
        </p:nvPicPr>
        <p:blipFill>
          <a:blip r:embed="rId2" cstate="print"/>
          <a:stretch>
            <a:fillRect/>
          </a:stretch>
        </p:blipFill>
        <p:spPr>
          <a:xfrm>
            <a:off x="457200" y="2133601"/>
            <a:ext cx="3124200" cy="2343150"/>
          </a:xfrm>
        </p:spPr>
      </p:pic>
      <p:sp>
        <p:nvSpPr>
          <p:cNvPr id="6" name="TextBox 5"/>
          <p:cNvSpPr txBox="1"/>
          <p:nvPr/>
        </p:nvSpPr>
        <p:spPr>
          <a:xfrm>
            <a:off x="457200" y="4572000"/>
            <a:ext cx="3124200" cy="923330"/>
          </a:xfrm>
          <a:prstGeom prst="rect">
            <a:avLst/>
          </a:prstGeom>
          <a:noFill/>
        </p:spPr>
        <p:txBody>
          <a:bodyPr wrap="square" rtlCol="0">
            <a:spAutoFit/>
          </a:bodyPr>
          <a:lstStyle/>
          <a:p>
            <a:pPr algn="ctr"/>
            <a:r>
              <a:rPr lang="en-US" b="1" i="1" dirty="0">
                <a:solidFill>
                  <a:schemeClr val="bg1"/>
                </a:solidFill>
                <a:latin typeface="Andalus" pitchFamily="18" charset="-78"/>
                <a:cs typeface="Andalus" pitchFamily="18" charset="-78"/>
              </a:rPr>
              <a:t>Low flow in Baxter Creek creates poor water quality conditions.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usan River Watershed - Take II 5-3-12.jpg"/>
          <p:cNvPicPr>
            <a:picLocks noChangeAspect="1"/>
          </p:cNvPicPr>
          <p:nvPr/>
        </p:nvPicPr>
        <p:blipFill>
          <a:blip r:embed="rId2" cstate="print"/>
          <a:stretch>
            <a:fillRect/>
          </a:stretch>
        </p:blipFill>
        <p:spPr>
          <a:xfrm>
            <a:off x="304801" y="131618"/>
            <a:ext cx="8534400" cy="659476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62050"/>
          </a:xfrm>
        </p:spPr>
        <p:txBody>
          <a:bodyPr/>
          <a:lstStyle/>
          <a:p>
            <a:pPr algn="ctr"/>
            <a:r>
              <a:rPr lang="en-US" sz="3200" dirty="0">
                <a:solidFill>
                  <a:schemeClr val="bg1"/>
                </a:solidFill>
                <a:latin typeface="Andalus" pitchFamily="18" charset="-78"/>
                <a:cs typeface="Andalus" pitchFamily="18" charset="-78"/>
              </a:rPr>
              <a:t>Susan River Watershed Management Strategy</a:t>
            </a:r>
            <a:br>
              <a:rPr lang="en-US" dirty="0">
                <a:solidFill>
                  <a:schemeClr val="bg1"/>
                </a:solidFill>
                <a:latin typeface="Andalus" pitchFamily="18" charset="-78"/>
                <a:cs typeface="Andalus" pitchFamily="18" charset="-78"/>
              </a:rPr>
            </a:br>
            <a:r>
              <a:rPr lang="en-US" dirty="0">
                <a:solidFill>
                  <a:schemeClr val="bg1"/>
                </a:solidFill>
                <a:latin typeface="Andalus" pitchFamily="18" charset="-78"/>
                <a:cs typeface="Andalus" pitchFamily="18" charset="-78"/>
              </a:rPr>
              <a:t>Goal #2:  </a:t>
            </a:r>
            <a:r>
              <a:rPr lang="en-US" sz="2000" dirty="0">
                <a:solidFill>
                  <a:schemeClr val="bg1"/>
                </a:solidFill>
                <a:latin typeface="Andalus" pitchFamily="18" charset="-78"/>
                <a:cs typeface="Andalus" pitchFamily="18" charset="-78"/>
              </a:rPr>
              <a:t> Improve Water Quality in the Susan River and Tributary Streams.</a:t>
            </a:r>
            <a:endParaRPr lang="en-US" dirty="0"/>
          </a:p>
        </p:txBody>
      </p:sp>
      <p:sp>
        <p:nvSpPr>
          <p:cNvPr id="3" name="Text Placeholder 2"/>
          <p:cNvSpPr>
            <a:spLocks noGrp="1"/>
          </p:cNvSpPr>
          <p:nvPr>
            <p:ph type="body" idx="2"/>
          </p:nvPr>
        </p:nvSpPr>
        <p:spPr>
          <a:xfrm>
            <a:off x="228600" y="990600"/>
            <a:ext cx="8686800" cy="5867400"/>
          </a:xfrm>
        </p:spPr>
        <p:txBody>
          <a:bodyPr>
            <a:normAutofit lnSpcReduction="10000"/>
          </a:bodyPr>
          <a:lstStyle/>
          <a:p>
            <a:r>
              <a:rPr lang="en-US" sz="1800" b="1" dirty="0">
                <a:solidFill>
                  <a:schemeClr val="bg1"/>
                </a:solidFill>
                <a:latin typeface="Andalus" pitchFamily="18" charset="-78"/>
                <a:cs typeface="Andalus" pitchFamily="18" charset="-78"/>
              </a:rPr>
              <a:t>Management  Strategy:</a:t>
            </a:r>
          </a:p>
          <a:p>
            <a:endParaRPr lang="en-US" sz="800" dirty="0">
              <a:solidFill>
                <a:schemeClr val="bg1"/>
              </a:solidFill>
              <a:latin typeface="Andalus" pitchFamily="18" charset="-78"/>
              <a:cs typeface="Andalus" pitchFamily="18" charset="-78"/>
            </a:endParaRPr>
          </a:p>
          <a:p>
            <a:r>
              <a:rPr lang="en-US" sz="1600" b="1" i="1" dirty="0">
                <a:solidFill>
                  <a:schemeClr val="bg1"/>
                </a:solidFill>
                <a:latin typeface="Andalus" pitchFamily="18" charset="-78"/>
                <a:cs typeface="Andalus" pitchFamily="18" charset="-78"/>
              </a:rPr>
              <a:t>Management Objective #1:  Improve water temperature, dissolved oxygen, sediment, nutrient loads, and bacteria conditions throughout the Watershed.</a:t>
            </a:r>
          </a:p>
          <a:p>
            <a:endParaRPr lang="en-US" sz="800" dirty="0">
              <a:solidFill>
                <a:schemeClr val="bg1"/>
              </a:solidFill>
              <a:latin typeface="Andalus" pitchFamily="18" charset="-78"/>
              <a:cs typeface="Andalus" pitchFamily="18" charset="-78"/>
            </a:endParaRPr>
          </a:p>
          <a:p>
            <a:r>
              <a:rPr lang="en-US" sz="1600" b="1" dirty="0">
                <a:solidFill>
                  <a:schemeClr val="bg1"/>
                </a:solidFill>
                <a:latin typeface="Andalus" pitchFamily="18" charset="-78"/>
                <a:cs typeface="Andalus" pitchFamily="18" charset="-78"/>
              </a:rPr>
              <a:t>Management Actions:</a:t>
            </a:r>
          </a:p>
          <a:p>
            <a:pPr marL="342900" indent="-342900">
              <a:buClrTx/>
              <a:buSzPct val="100000"/>
              <a:buFont typeface="+mj-lt"/>
              <a:buAutoNum type="arabicPeriod"/>
            </a:pPr>
            <a:r>
              <a:rPr lang="en-US" sz="1600" dirty="0">
                <a:solidFill>
                  <a:schemeClr val="bg1"/>
                </a:solidFill>
                <a:latin typeface="Andalus" pitchFamily="18" charset="-78"/>
                <a:cs typeface="Andalus" pitchFamily="18" charset="-78"/>
              </a:rPr>
              <a:t>Solicit willing landowners and secure public and private funding assistance for projects that benefit water quality.</a:t>
            </a:r>
          </a:p>
          <a:p>
            <a:pPr marL="342900" indent="-342900">
              <a:buClrTx/>
              <a:buSzPct val="100000"/>
              <a:buFont typeface="+mj-lt"/>
              <a:buAutoNum type="arabicPeriod"/>
            </a:pPr>
            <a:r>
              <a:rPr lang="en-US" sz="1600" dirty="0">
                <a:solidFill>
                  <a:schemeClr val="bg1"/>
                </a:solidFill>
                <a:latin typeface="Andalus" pitchFamily="18" charset="-78"/>
                <a:cs typeface="Andalus" pitchFamily="18" charset="-78"/>
              </a:rPr>
              <a:t>Address water quality concerns with irrigation water discharge and livestock management and implement a program that promotes and rewards good management practices at the individual ranch and farm level.</a:t>
            </a:r>
          </a:p>
          <a:p>
            <a:pPr marL="342900" indent="-342900">
              <a:buClrTx/>
              <a:buSzPct val="100000"/>
            </a:pPr>
            <a:endParaRPr lang="en-US" sz="800" dirty="0">
              <a:solidFill>
                <a:schemeClr val="bg1"/>
              </a:solidFill>
              <a:latin typeface="Andalus" pitchFamily="18" charset="-78"/>
              <a:cs typeface="Andalus" pitchFamily="18" charset="-78"/>
            </a:endParaRPr>
          </a:p>
          <a:p>
            <a:pPr marL="342900" indent="-342900">
              <a:buClrTx/>
              <a:buSzPct val="100000"/>
            </a:pPr>
            <a:r>
              <a:rPr lang="en-US" sz="1600" b="1" i="1" dirty="0">
                <a:solidFill>
                  <a:schemeClr val="bg1"/>
                </a:solidFill>
                <a:latin typeface="Andalus" pitchFamily="18" charset="-78"/>
                <a:cs typeface="Andalus" pitchFamily="18" charset="-78"/>
              </a:rPr>
              <a:t>Management Objective #2:  Eliminate or modify the existing 303(d) listing for the Susan River</a:t>
            </a:r>
          </a:p>
          <a:p>
            <a:pPr marL="342900" indent="-342900">
              <a:buClrTx/>
              <a:buSzPct val="100000"/>
            </a:pPr>
            <a:endParaRPr lang="en-US" sz="800" dirty="0">
              <a:solidFill>
                <a:schemeClr val="bg1"/>
              </a:solidFill>
              <a:latin typeface="Andalus" pitchFamily="18" charset="-78"/>
              <a:cs typeface="Andalus" pitchFamily="18" charset="-78"/>
            </a:endParaRPr>
          </a:p>
          <a:p>
            <a:pPr marL="342900" indent="-342900">
              <a:buClrTx/>
              <a:buSzPct val="100000"/>
            </a:pPr>
            <a:r>
              <a:rPr lang="en-US" sz="1600" b="1" dirty="0">
                <a:solidFill>
                  <a:schemeClr val="bg1"/>
                </a:solidFill>
                <a:latin typeface="Andalus" pitchFamily="18" charset="-78"/>
                <a:cs typeface="Andalus" pitchFamily="18" charset="-78"/>
              </a:rPr>
              <a:t>Management Actions:</a:t>
            </a:r>
          </a:p>
          <a:p>
            <a:pPr marL="342900" indent="-342900">
              <a:buClrTx/>
              <a:buSzPct val="100000"/>
              <a:buFont typeface="+mj-lt"/>
              <a:buAutoNum type="arabicPeriod"/>
            </a:pPr>
            <a:r>
              <a:rPr lang="en-US" sz="1600" dirty="0">
                <a:solidFill>
                  <a:schemeClr val="bg1"/>
                </a:solidFill>
                <a:latin typeface="Andalus" pitchFamily="18" charset="-78"/>
                <a:cs typeface="Andalus" pitchFamily="18" charset="-78"/>
              </a:rPr>
              <a:t>Establish a working group to address questions regarding listing.</a:t>
            </a:r>
          </a:p>
          <a:p>
            <a:pPr marL="342900" indent="-342900">
              <a:buClrTx/>
              <a:buSzPct val="100000"/>
            </a:pPr>
            <a:endParaRPr lang="en-US" sz="800" dirty="0">
              <a:solidFill>
                <a:schemeClr val="bg1"/>
              </a:solidFill>
              <a:latin typeface="Andalus" pitchFamily="18" charset="-78"/>
              <a:cs typeface="Andalus" pitchFamily="18" charset="-78"/>
            </a:endParaRPr>
          </a:p>
          <a:p>
            <a:pPr marL="342900" indent="-342900">
              <a:buClrTx/>
              <a:buSzPct val="100000"/>
            </a:pPr>
            <a:r>
              <a:rPr lang="en-US" sz="1600" b="1" i="1" dirty="0">
                <a:solidFill>
                  <a:schemeClr val="bg1"/>
                </a:solidFill>
                <a:latin typeface="Andalus" pitchFamily="18" charset="-78"/>
                <a:cs typeface="Andalus" pitchFamily="18" charset="-78"/>
              </a:rPr>
              <a:t>Management Objective #3:  Implement a Long-Term Water Quality Monitoring Program at Selected Watershed Locations.</a:t>
            </a:r>
          </a:p>
          <a:p>
            <a:pPr marL="342900" indent="-342900">
              <a:buClrTx/>
              <a:buSzPct val="100000"/>
            </a:pPr>
            <a:endParaRPr lang="en-US" sz="800" dirty="0">
              <a:solidFill>
                <a:schemeClr val="bg1"/>
              </a:solidFill>
              <a:latin typeface="Andalus" pitchFamily="18" charset="-78"/>
              <a:cs typeface="Andalus" pitchFamily="18" charset="-78"/>
            </a:endParaRPr>
          </a:p>
          <a:p>
            <a:pPr marL="342900" indent="-342900">
              <a:buClrTx/>
              <a:buSzPct val="100000"/>
            </a:pPr>
            <a:r>
              <a:rPr lang="en-US" sz="1600" b="1" dirty="0">
                <a:solidFill>
                  <a:schemeClr val="bg1"/>
                </a:solidFill>
                <a:latin typeface="Andalus" pitchFamily="18" charset="-78"/>
                <a:cs typeface="Andalus" pitchFamily="18" charset="-78"/>
              </a:rPr>
              <a:t>Management Actions:</a:t>
            </a:r>
          </a:p>
          <a:p>
            <a:pPr marL="342900" indent="-342900">
              <a:buClrTx/>
              <a:buSzPct val="100000"/>
              <a:buFont typeface="+mj-lt"/>
              <a:buAutoNum type="arabicPeriod"/>
            </a:pPr>
            <a:r>
              <a:rPr lang="en-US" sz="1600" dirty="0">
                <a:solidFill>
                  <a:schemeClr val="bg1"/>
                </a:solidFill>
                <a:latin typeface="Andalus" pitchFamily="18" charset="-78"/>
                <a:cs typeface="Andalus" pitchFamily="18" charset="-78"/>
              </a:rPr>
              <a:t>Establish and implement a monitoring program at strategic locations on the Susan River to track long-term trends and changes in water quality conditions.</a:t>
            </a:r>
          </a:p>
          <a:p>
            <a:pPr marL="342900" indent="-342900">
              <a:buClrTx/>
              <a:buSzPct val="100000"/>
              <a:buFont typeface="+mj-lt"/>
              <a:buAutoNum type="arabicPeriod"/>
            </a:pPr>
            <a:r>
              <a:rPr lang="en-US" sz="1600" dirty="0">
                <a:solidFill>
                  <a:schemeClr val="bg1"/>
                </a:solidFill>
                <a:latin typeface="Andalus" pitchFamily="18" charset="-78"/>
                <a:cs typeface="Andalus" pitchFamily="18" charset="-78"/>
              </a:rPr>
              <a:t>Periodically conduct watershed-wide monitoring to provide more comprehensive information on water quality conditions in the watershed.</a:t>
            </a:r>
          </a:p>
        </p:txBody>
      </p:sp>
      <p:sp>
        <p:nvSpPr>
          <p:cNvPr id="4" name="Content Placeholder 3"/>
          <p:cNvSpPr>
            <a:spLocks noGrp="1"/>
          </p:cNvSpPr>
          <p:nvPr>
            <p:ph sz="half" idx="1"/>
          </p:nvPr>
        </p:nvSpPr>
        <p:spPr>
          <a:xfrm>
            <a:off x="6019800" y="1828801"/>
            <a:ext cx="2590800" cy="1981199"/>
          </a:xfrm>
        </p:spPr>
        <p:txBody>
          <a:bodyPr/>
          <a:lstStyle/>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098550"/>
          </a:xfrm>
        </p:spPr>
        <p:txBody>
          <a:bodyPr>
            <a:normAutofit fontScale="90000"/>
          </a:bodyPr>
          <a:lstStyle/>
          <a:p>
            <a:pPr lvl="0" algn="ctr"/>
            <a:r>
              <a:rPr lang="en-US" sz="3600" dirty="0">
                <a:solidFill>
                  <a:schemeClr val="bg1"/>
                </a:solidFill>
                <a:latin typeface="Andalus" pitchFamily="18" charset="-78"/>
                <a:cs typeface="Andalus" pitchFamily="18" charset="-78"/>
              </a:rPr>
              <a:t>Susan River Watershed Management Strategy</a:t>
            </a:r>
            <a:br>
              <a:rPr lang="en-US" dirty="0">
                <a:solidFill>
                  <a:schemeClr val="bg1"/>
                </a:solidFill>
                <a:latin typeface="Andalus" pitchFamily="18" charset="-78"/>
                <a:cs typeface="Andalus" pitchFamily="18" charset="-78"/>
              </a:rPr>
            </a:br>
            <a:r>
              <a:rPr lang="en-US" sz="2400" dirty="0">
                <a:solidFill>
                  <a:schemeClr val="bg1"/>
                </a:solidFill>
                <a:latin typeface="Andalus" pitchFamily="18" charset="-78"/>
                <a:cs typeface="Andalus" pitchFamily="18" charset="-78"/>
              </a:rPr>
              <a:t>Goal #3:  Reduce River and Stream Channel Erosion.</a:t>
            </a:r>
            <a:endParaRPr lang="en-US" dirty="0"/>
          </a:p>
        </p:txBody>
      </p:sp>
      <p:sp>
        <p:nvSpPr>
          <p:cNvPr id="3" name="Text Placeholder 2"/>
          <p:cNvSpPr>
            <a:spLocks noGrp="1"/>
          </p:cNvSpPr>
          <p:nvPr>
            <p:ph type="body" idx="2"/>
          </p:nvPr>
        </p:nvSpPr>
        <p:spPr>
          <a:xfrm>
            <a:off x="457200" y="1524000"/>
            <a:ext cx="4724400" cy="4602163"/>
          </a:xfrm>
        </p:spPr>
        <p:txBody>
          <a:bodyPr/>
          <a:lstStyle/>
          <a:p>
            <a:pPr marL="342900" indent="-342900"/>
            <a:endParaRPr lang="en-US" b="1" dirty="0">
              <a:solidFill>
                <a:schemeClr val="bg1"/>
              </a:solidFill>
              <a:latin typeface="Andalus" pitchFamily="18" charset="-78"/>
              <a:cs typeface="Andalus" pitchFamily="18" charset="-78"/>
            </a:endParaRPr>
          </a:p>
          <a:p>
            <a:pPr marL="342900" indent="-342900"/>
            <a:r>
              <a:rPr lang="en-US" sz="2000" b="1" dirty="0">
                <a:solidFill>
                  <a:schemeClr val="bg1"/>
                </a:solidFill>
                <a:latin typeface="Andalus" pitchFamily="18" charset="-78"/>
                <a:cs typeface="Andalus" pitchFamily="18" charset="-78"/>
              </a:rPr>
              <a:t>Existing Conditions:</a:t>
            </a:r>
          </a:p>
          <a:p>
            <a:pPr marL="342900" indent="-342900">
              <a:buClrTx/>
              <a:buSzPct val="100000"/>
              <a:buFont typeface="Arial" pitchFamily="34" charset="0"/>
              <a:buChar char="•"/>
            </a:pPr>
            <a:r>
              <a:rPr lang="en-US" sz="2000" dirty="0">
                <a:solidFill>
                  <a:schemeClr val="bg1"/>
                </a:solidFill>
                <a:latin typeface="Andalus" pitchFamily="18" charset="-78"/>
                <a:cs typeface="Andalus" pitchFamily="18" charset="-78"/>
              </a:rPr>
              <a:t>Channel </a:t>
            </a:r>
            <a:r>
              <a:rPr lang="en-US" sz="2000" dirty="0" err="1">
                <a:solidFill>
                  <a:schemeClr val="bg1"/>
                </a:solidFill>
                <a:latin typeface="Andalus" pitchFamily="18" charset="-78"/>
                <a:cs typeface="Andalus" pitchFamily="18" charset="-78"/>
              </a:rPr>
              <a:t>incisement</a:t>
            </a:r>
            <a:r>
              <a:rPr lang="en-US" sz="2000" dirty="0">
                <a:solidFill>
                  <a:schemeClr val="bg1"/>
                </a:solidFill>
                <a:latin typeface="Andalus" pitchFamily="18" charset="-78"/>
                <a:cs typeface="Andalus" pitchFamily="18" charset="-78"/>
              </a:rPr>
              <a:t> or “entrenchment”</a:t>
            </a:r>
          </a:p>
          <a:p>
            <a:pPr marL="342900" indent="-342900">
              <a:buClrTx/>
              <a:buSzPct val="100000"/>
              <a:buFont typeface="Arial" pitchFamily="34" charset="0"/>
              <a:buChar char="•"/>
            </a:pPr>
            <a:r>
              <a:rPr lang="en-US" sz="2000" dirty="0">
                <a:solidFill>
                  <a:schemeClr val="bg1"/>
                </a:solidFill>
                <a:latin typeface="Andalus" pitchFamily="18" charset="-78"/>
                <a:cs typeface="Andalus" pitchFamily="18" charset="-78"/>
              </a:rPr>
              <a:t>Flow is contained within the channel resulting in greater erosive force.</a:t>
            </a:r>
          </a:p>
          <a:p>
            <a:pPr marL="342900" indent="-342900">
              <a:buClrTx/>
              <a:buSzPct val="100000"/>
              <a:buFont typeface="Arial" pitchFamily="34" charset="0"/>
              <a:buChar char="•"/>
            </a:pPr>
            <a:r>
              <a:rPr lang="en-US" sz="2000" dirty="0">
                <a:solidFill>
                  <a:schemeClr val="bg1"/>
                </a:solidFill>
                <a:latin typeface="Andalus" pitchFamily="18" charset="-78"/>
                <a:cs typeface="Andalus" pitchFamily="18" charset="-78"/>
              </a:rPr>
              <a:t>Erosive force creates vertical </a:t>
            </a:r>
            <a:r>
              <a:rPr lang="en-US" sz="2000" dirty="0" err="1">
                <a:solidFill>
                  <a:schemeClr val="bg1"/>
                </a:solidFill>
                <a:latin typeface="Andalus" pitchFamily="18" charset="-78"/>
                <a:cs typeface="Andalus" pitchFamily="18" charset="-78"/>
              </a:rPr>
              <a:t>streambanks</a:t>
            </a:r>
            <a:r>
              <a:rPr lang="en-US" sz="2000" dirty="0">
                <a:solidFill>
                  <a:schemeClr val="bg1"/>
                </a:solidFill>
                <a:latin typeface="Andalus" pitchFamily="18" charset="-78"/>
                <a:cs typeface="Andalus" pitchFamily="18" charset="-78"/>
              </a:rPr>
              <a:t> with exposed, bare soil which erodes during the entire year.</a:t>
            </a:r>
          </a:p>
          <a:p>
            <a:pPr marL="342900" indent="-342900">
              <a:buClrTx/>
              <a:buSzPct val="100000"/>
              <a:buFont typeface="Arial" pitchFamily="34" charset="0"/>
              <a:buChar char="•"/>
            </a:pPr>
            <a:r>
              <a:rPr lang="en-US" sz="2000" dirty="0">
                <a:solidFill>
                  <a:schemeClr val="bg1"/>
                </a:solidFill>
                <a:latin typeface="Andalus" pitchFamily="18" charset="-78"/>
                <a:cs typeface="Andalus" pitchFamily="18" charset="-78"/>
              </a:rPr>
              <a:t>Factors responsible include: poor bridge and culvert design; heavy livestock grazing; diversion structures that do not consider hydrologic impacts; and past channel alterations.</a:t>
            </a:r>
          </a:p>
          <a:p>
            <a:pPr marL="342900" indent="-342900">
              <a:buFont typeface="Arial" pitchFamily="34" charset="0"/>
              <a:buChar char="•"/>
            </a:pPr>
            <a:endParaRPr lang="en-US" dirty="0">
              <a:solidFill>
                <a:schemeClr val="bg1"/>
              </a:solidFill>
              <a:latin typeface="Andalus" pitchFamily="18" charset="-78"/>
              <a:cs typeface="Andalus" pitchFamily="18" charset="-78"/>
            </a:endParaRPr>
          </a:p>
        </p:txBody>
      </p:sp>
      <p:pic>
        <p:nvPicPr>
          <p:cNvPr id="10" name="Content Placeholder 9" descr="channelgraphic.gif"/>
          <p:cNvPicPr>
            <a:picLocks noGrp="1" noChangeAspect="1"/>
          </p:cNvPicPr>
          <p:nvPr>
            <p:ph sz="half" idx="1"/>
          </p:nvPr>
        </p:nvPicPr>
        <p:blipFill>
          <a:blip r:embed="rId2" cstate="print"/>
          <a:stretch>
            <a:fillRect/>
          </a:stretch>
        </p:blipFill>
        <p:spPr>
          <a:xfrm>
            <a:off x="5562600" y="1447800"/>
            <a:ext cx="3053596" cy="491613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153400" cy="946150"/>
          </a:xfrm>
        </p:spPr>
        <p:txBody>
          <a:bodyPr/>
          <a:lstStyle/>
          <a:p>
            <a:pPr algn="ctr"/>
            <a:r>
              <a:rPr lang="en-US" sz="3200" dirty="0">
                <a:solidFill>
                  <a:schemeClr val="bg1"/>
                </a:solidFill>
                <a:latin typeface="Andalus" pitchFamily="18" charset="-78"/>
                <a:cs typeface="Andalus" pitchFamily="18" charset="-78"/>
              </a:rPr>
              <a:t>Susan River Watershed Management Strategy</a:t>
            </a:r>
            <a:br>
              <a:rPr lang="en-US" dirty="0">
                <a:solidFill>
                  <a:schemeClr val="bg1"/>
                </a:solidFill>
                <a:latin typeface="Andalus" pitchFamily="18" charset="-78"/>
                <a:cs typeface="Andalus" pitchFamily="18" charset="-78"/>
              </a:rPr>
            </a:br>
            <a:r>
              <a:rPr lang="en-US" sz="2000" dirty="0">
                <a:solidFill>
                  <a:schemeClr val="bg1"/>
                </a:solidFill>
                <a:latin typeface="Andalus" pitchFamily="18" charset="-78"/>
                <a:cs typeface="Andalus" pitchFamily="18" charset="-78"/>
              </a:rPr>
              <a:t>Goal #3:  Reduce River and Stream Channel Erosion.</a:t>
            </a:r>
            <a:endParaRPr lang="en-US" dirty="0"/>
          </a:p>
        </p:txBody>
      </p:sp>
      <p:sp>
        <p:nvSpPr>
          <p:cNvPr id="3" name="Text Placeholder 2"/>
          <p:cNvSpPr>
            <a:spLocks noGrp="1"/>
          </p:cNvSpPr>
          <p:nvPr>
            <p:ph type="body" idx="2"/>
          </p:nvPr>
        </p:nvSpPr>
        <p:spPr>
          <a:xfrm>
            <a:off x="2743200" y="1371600"/>
            <a:ext cx="5903913" cy="5334000"/>
          </a:xfrm>
        </p:spPr>
        <p:txBody>
          <a:bodyPr>
            <a:normAutofit lnSpcReduction="10000"/>
          </a:bodyPr>
          <a:lstStyle/>
          <a:p>
            <a:r>
              <a:rPr lang="en-US" sz="1800" b="1" dirty="0">
                <a:solidFill>
                  <a:schemeClr val="bg1"/>
                </a:solidFill>
                <a:latin typeface="Andalus" pitchFamily="18" charset="-78"/>
                <a:cs typeface="Andalus" pitchFamily="18" charset="-78"/>
              </a:rPr>
              <a:t>Management Strategy</a:t>
            </a:r>
          </a:p>
          <a:p>
            <a:r>
              <a:rPr lang="en-US" b="1" i="1" dirty="0">
                <a:solidFill>
                  <a:schemeClr val="bg1"/>
                </a:solidFill>
                <a:latin typeface="Andalus" pitchFamily="18" charset="-78"/>
                <a:cs typeface="Andalus" pitchFamily="18" charset="-78"/>
              </a:rPr>
              <a:t>Management Objective 1: Restore and Sustain River/Stream Channels and Floodplain Function</a:t>
            </a:r>
          </a:p>
          <a:p>
            <a:endParaRPr lang="en-US" sz="800" dirty="0">
              <a:solidFill>
                <a:schemeClr val="bg1"/>
              </a:solidFill>
              <a:latin typeface="Andalus" pitchFamily="18" charset="-78"/>
              <a:cs typeface="Andalus" pitchFamily="18" charset="-78"/>
            </a:endParaRPr>
          </a:p>
          <a:p>
            <a:r>
              <a:rPr lang="en-US" b="1" dirty="0">
                <a:solidFill>
                  <a:schemeClr val="bg1"/>
                </a:solidFill>
                <a:latin typeface="Andalus" pitchFamily="18" charset="-78"/>
                <a:cs typeface="Andalus" pitchFamily="18" charset="-78"/>
              </a:rPr>
              <a:t>Management Actions:</a:t>
            </a:r>
          </a:p>
          <a:p>
            <a:pPr marL="342900" indent="-342900">
              <a:buClrTx/>
              <a:buSzPct val="100000"/>
              <a:buFont typeface="+mj-lt"/>
              <a:buAutoNum type="arabicPeriod"/>
            </a:pPr>
            <a:r>
              <a:rPr lang="en-US" dirty="0">
                <a:solidFill>
                  <a:schemeClr val="bg1"/>
                </a:solidFill>
                <a:latin typeface="Andalus" pitchFamily="18" charset="-78"/>
                <a:cs typeface="Andalus" pitchFamily="18" charset="-78"/>
              </a:rPr>
              <a:t>Identify river and stream channels and floodplains that have restoration potential.</a:t>
            </a:r>
          </a:p>
          <a:p>
            <a:pPr marL="342900" indent="-342900">
              <a:buClrTx/>
              <a:buSzPct val="100000"/>
              <a:buFont typeface="+mj-lt"/>
              <a:buAutoNum type="arabicPeriod"/>
            </a:pPr>
            <a:r>
              <a:rPr lang="en-US" dirty="0">
                <a:solidFill>
                  <a:schemeClr val="bg1"/>
                </a:solidFill>
                <a:latin typeface="Andalus" pitchFamily="18" charset="-78"/>
                <a:cs typeface="Andalus" pitchFamily="18" charset="-78"/>
              </a:rPr>
              <a:t>Prioritize river and stream channels for restoration</a:t>
            </a:r>
          </a:p>
          <a:p>
            <a:pPr marL="342900" indent="-342900">
              <a:buClrTx/>
              <a:buSzPct val="100000"/>
              <a:buFont typeface="+mj-lt"/>
              <a:buAutoNum type="arabicPeriod"/>
            </a:pPr>
            <a:r>
              <a:rPr lang="en-US" dirty="0">
                <a:solidFill>
                  <a:schemeClr val="bg1"/>
                </a:solidFill>
                <a:latin typeface="Andalus" pitchFamily="18" charset="-78"/>
                <a:cs typeface="Andalus" pitchFamily="18" charset="-78"/>
              </a:rPr>
              <a:t>Promote landowner and land manager meetings to discuss restoration opportunities.</a:t>
            </a:r>
          </a:p>
          <a:p>
            <a:pPr marL="342900" indent="-342900">
              <a:buClrTx/>
              <a:buSzPct val="100000"/>
              <a:buFont typeface="+mj-lt"/>
              <a:buAutoNum type="arabicPeriod"/>
            </a:pPr>
            <a:r>
              <a:rPr lang="en-US" dirty="0">
                <a:solidFill>
                  <a:schemeClr val="bg1"/>
                </a:solidFill>
                <a:latin typeface="Andalus" pitchFamily="18" charset="-78"/>
                <a:cs typeface="Andalus" pitchFamily="18" charset="-78"/>
              </a:rPr>
              <a:t>Promote regional and state investment in public and private land restoration.</a:t>
            </a:r>
          </a:p>
          <a:p>
            <a:pPr marL="342900" indent="-342900">
              <a:buClrTx/>
              <a:buSzPct val="100000"/>
              <a:buFont typeface="+mj-lt"/>
              <a:buAutoNum type="arabicPeriod"/>
            </a:pPr>
            <a:r>
              <a:rPr lang="en-US" dirty="0">
                <a:solidFill>
                  <a:schemeClr val="bg1"/>
                </a:solidFill>
                <a:latin typeface="Andalus" pitchFamily="18" charset="-78"/>
                <a:cs typeface="Andalus" pitchFamily="18" charset="-78"/>
              </a:rPr>
              <a:t>Promote and expand partnerships to accomplish restoration.</a:t>
            </a:r>
          </a:p>
          <a:p>
            <a:pPr marL="342900" indent="-342900">
              <a:buClrTx/>
              <a:buSzPct val="100000"/>
              <a:buFont typeface="+mj-lt"/>
              <a:buAutoNum type="arabicPeriod"/>
            </a:pPr>
            <a:r>
              <a:rPr lang="en-US" dirty="0">
                <a:solidFill>
                  <a:schemeClr val="bg1"/>
                </a:solidFill>
                <a:latin typeface="Andalus" pitchFamily="18" charset="-78"/>
                <a:cs typeface="Andalus" pitchFamily="18" charset="-78"/>
              </a:rPr>
              <a:t>Secure funding to design, permit, and implement projects. </a:t>
            </a:r>
          </a:p>
          <a:p>
            <a:pPr marL="342900" indent="-342900">
              <a:buFont typeface="+mj-lt"/>
              <a:buAutoNum type="arabicPeriod"/>
            </a:pPr>
            <a:endParaRPr lang="en-US" sz="800" dirty="0">
              <a:solidFill>
                <a:schemeClr val="bg1"/>
              </a:solidFill>
              <a:latin typeface="Andalus" pitchFamily="18" charset="-78"/>
              <a:cs typeface="Andalus" pitchFamily="18" charset="-78"/>
            </a:endParaRPr>
          </a:p>
          <a:p>
            <a:pPr marL="342900" indent="-342900"/>
            <a:r>
              <a:rPr lang="en-US" b="1" i="1" dirty="0">
                <a:solidFill>
                  <a:schemeClr val="bg1"/>
                </a:solidFill>
                <a:latin typeface="Andalus" pitchFamily="18" charset="-78"/>
                <a:cs typeface="Andalus" pitchFamily="18" charset="-78"/>
              </a:rPr>
              <a:t>Management Objective 2: Stabilize River and Stream Channels that cannot be Restored in Order to Minimize Erosion.</a:t>
            </a:r>
          </a:p>
          <a:p>
            <a:pPr marL="342900" indent="-342900"/>
            <a:endParaRPr lang="en-US" sz="800" b="1" dirty="0">
              <a:solidFill>
                <a:schemeClr val="bg1"/>
              </a:solidFill>
              <a:latin typeface="Andalus" pitchFamily="18" charset="-78"/>
              <a:cs typeface="Andalus" pitchFamily="18" charset="-78"/>
            </a:endParaRPr>
          </a:p>
          <a:p>
            <a:pPr marL="342900" indent="-342900"/>
            <a:r>
              <a:rPr lang="en-US" b="1" dirty="0">
                <a:solidFill>
                  <a:schemeClr val="bg1"/>
                </a:solidFill>
                <a:latin typeface="Andalus" pitchFamily="18" charset="-78"/>
                <a:cs typeface="Andalus" pitchFamily="18" charset="-78"/>
              </a:rPr>
              <a:t>Management Actions:</a:t>
            </a:r>
          </a:p>
          <a:p>
            <a:pPr marL="342900" indent="-342900">
              <a:buClrTx/>
              <a:buSzPct val="100000"/>
              <a:buFont typeface="+mj-lt"/>
              <a:buAutoNum type="arabicPeriod"/>
            </a:pPr>
            <a:r>
              <a:rPr lang="en-US" dirty="0">
                <a:solidFill>
                  <a:schemeClr val="bg1"/>
                </a:solidFill>
                <a:latin typeface="Andalus" pitchFamily="18" charset="-78"/>
                <a:cs typeface="Andalus" pitchFamily="18" charset="-78"/>
              </a:rPr>
              <a:t>Identify river and stream channels and floodplains that have stabilization potential.</a:t>
            </a:r>
          </a:p>
          <a:p>
            <a:pPr marL="342900" indent="-342900">
              <a:buClrTx/>
              <a:buSzPct val="100000"/>
              <a:buFont typeface="+mj-lt"/>
              <a:buAutoNum type="arabicPeriod"/>
            </a:pPr>
            <a:r>
              <a:rPr lang="en-US" dirty="0">
                <a:solidFill>
                  <a:schemeClr val="bg1"/>
                </a:solidFill>
                <a:latin typeface="Andalus" pitchFamily="18" charset="-78"/>
                <a:cs typeface="Andalus" pitchFamily="18" charset="-78"/>
              </a:rPr>
              <a:t>Prioritize river and stream channels for stabilization.</a:t>
            </a:r>
          </a:p>
          <a:p>
            <a:pPr marL="342900" indent="-342900">
              <a:buClrTx/>
              <a:buSzPct val="100000"/>
              <a:buFont typeface="+mj-lt"/>
              <a:buAutoNum type="arabicPeriod"/>
            </a:pPr>
            <a:r>
              <a:rPr lang="en-US" dirty="0">
                <a:solidFill>
                  <a:schemeClr val="bg1"/>
                </a:solidFill>
                <a:latin typeface="Andalus" pitchFamily="18" charset="-78"/>
                <a:cs typeface="Andalus" pitchFamily="18" charset="-78"/>
              </a:rPr>
              <a:t>Secure funding to design, permit, and implement projects.</a:t>
            </a:r>
          </a:p>
          <a:p>
            <a:pPr marL="342900" indent="-342900"/>
            <a:endParaRPr lang="en-US" dirty="0">
              <a:solidFill>
                <a:schemeClr val="bg1"/>
              </a:solidFill>
              <a:latin typeface="Andalus" pitchFamily="18" charset="-78"/>
              <a:cs typeface="Andalus" pitchFamily="18" charset="-78"/>
            </a:endParaRPr>
          </a:p>
        </p:txBody>
      </p:sp>
      <p:pic>
        <p:nvPicPr>
          <p:cNvPr id="7" name="Content Placeholder 6" descr="DSC00493.JPG"/>
          <p:cNvPicPr>
            <a:picLocks noGrp="1" noChangeAspect="1"/>
          </p:cNvPicPr>
          <p:nvPr>
            <p:ph sz="half" idx="1"/>
          </p:nvPr>
        </p:nvPicPr>
        <p:blipFill>
          <a:blip r:embed="rId2" cstate="print"/>
          <a:stretch>
            <a:fillRect/>
          </a:stretch>
        </p:blipFill>
        <p:spPr>
          <a:xfrm>
            <a:off x="228600" y="2228850"/>
            <a:ext cx="2286000" cy="1714500"/>
          </a:xfrm>
        </p:spPr>
      </p:pic>
      <p:sp>
        <p:nvSpPr>
          <p:cNvPr id="5" name="TextBox 4"/>
          <p:cNvSpPr txBox="1"/>
          <p:nvPr/>
        </p:nvSpPr>
        <p:spPr>
          <a:xfrm>
            <a:off x="228600" y="3962400"/>
            <a:ext cx="2286000" cy="1169551"/>
          </a:xfrm>
          <a:prstGeom prst="rect">
            <a:avLst/>
          </a:prstGeom>
          <a:noFill/>
        </p:spPr>
        <p:txBody>
          <a:bodyPr wrap="square" rtlCol="0">
            <a:spAutoFit/>
          </a:bodyPr>
          <a:lstStyle/>
          <a:p>
            <a:r>
              <a:rPr lang="en-US" sz="1400" b="1" i="1" dirty="0">
                <a:solidFill>
                  <a:schemeClr val="bg1"/>
                </a:solidFill>
                <a:latin typeface="Andalus" pitchFamily="18" charset="-78"/>
                <a:cs typeface="Andalus" pitchFamily="18" charset="-78"/>
              </a:rPr>
              <a:t>During the summer months, the deepened channel essentially “drains” the shallow groundwater from adjacent meadow.</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153400" cy="1162050"/>
          </a:xfrm>
        </p:spPr>
        <p:txBody>
          <a:bodyPr>
            <a:normAutofit fontScale="90000"/>
          </a:bodyPr>
          <a:lstStyle/>
          <a:p>
            <a:pPr algn="ctr"/>
            <a:r>
              <a:rPr lang="en-US" sz="3600" dirty="0">
                <a:solidFill>
                  <a:schemeClr val="bg1"/>
                </a:solidFill>
                <a:latin typeface="Andalus" pitchFamily="18" charset="-78"/>
                <a:cs typeface="Andalus" pitchFamily="18" charset="-78"/>
              </a:rPr>
              <a:t>Susan River Watershed Management Strategy</a:t>
            </a:r>
            <a:br>
              <a:rPr lang="en-US" dirty="0">
                <a:solidFill>
                  <a:schemeClr val="bg1"/>
                </a:solidFill>
                <a:latin typeface="Andalus" pitchFamily="18" charset="-78"/>
                <a:cs typeface="Andalus" pitchFamily="18" charset="-78"/>
              </a:rPr>
            </a:br>
            <a:r>
              <a:rPr lang="en-US" sz="2400" dirty="0">
                <a:solidFill>
                  <a:schemeClr val="bg1"/>
                </a:solidFill>
                <a:latin typeface="Andalus" pitchFamily="18" charset="-78"/>
                <a:cs typeface="Andalus" pitchFamily="18" charset="-78"/>
              </a:rPr>
              <a:t>Goal #3:  Reduce River and Stream Channel Erosion.</a:t>
            </a:r>
            <a:endParaRPr lang="en-US" dirty="0"/>
          </a:p>
        </p:txBody>
      </p:sp>
      <p:sp>
        <p:nvSpPr>
          <p:cNvPr id="3" name="Text Placeholder 2"/>
          <p:cNvSpPr>
            <a:spLocks noGrp="1"/>
          </p:cNvSpPr>
          <p:nvPr>
            <p:ph type="body" idx="2"/>
          </p:nvPr>
        </p:nvSpPr>
        <p:spPr>
          <a:xfrm>
            <a:off x="457200" y="1524000"/>
            <a:ext cx="5715000" cy="4953000"/>
          </a:xfrm>
        </p:spPr>
        <p:txBody>
          <a:bodyPr>
            <a:normAutofit lnSpcReduction="10000"/>
          </a:bodyPr>
          <a:lstStyle/>
          <a:p>
            <a:r>
              <a:rPr lang="en-US" b="1" i="1" dirty="0">
                <a:solidFill>
                  <a:schemeClr val="bg1"/>
                </a:solidFill>
                <a:latin typeface="Andalus" pitchFamily="18" charset="-78"/>
                <a:cs typeface="Andalus" pitchFamily="18" charset="-78"/>
              </a:rPr>
              <a:t>Management Objective #3:  Redesign Roads and Culverts to Prevent Artificial Concentrations of Flood Flows</a:t>
            </a:r>
          </a:p>
          <a:p>
            <a:endParaRPr lang="en-US" sz="800" dirty="0">
              <a:solidFill>
                <a:schemeClr val="bg1"/>
              </a:solidFill>
              <a:latin typeface="Andalus" pitchFamily="18" charset="-78"/>
              <a:cs typeface="Andalus" pitchFamily="18" charset="-78"/>
            </a:endParaRPr>
          </a:p>
          <a:p>
            <a:r>
              <a:rPr lang="en-US" b="1" dirty="0">
                <a:solidFill>
                  <a:schemeClr val="bg1"/>
                </a:solidFill>
                <a:latin typeface="Andalus" pitchFamily="18" charset="-78"/>
                <a:cs typeface="Andalus" pitchFamily="18" charset="-78"/>
              </a:rPr>
              <a:t>Management Actions:</a:t>
            </a:r>
          </a:p>
          <a:p>
            <a:pPr marL="342900" indent="-342900">
              <a:buFont typeface="+mj-lt"/>
              <a:buAutoNum type="arabicPeriod"/>
            </a:pPr>
            <a:r>
              <a:rPr lang="en-US" dirty="0">
                <a:solidFill>
                  <a:schemeClr val="bg1"/>
                </a:solidFill>
                <a:latin typeface="Andalus" pitchFamily="18" charset="-78"/>
                <a:cs typeface="Andalus" pitchFamily="18" charset="-78"/>
              </a:rPr>
              <a:t>Identify existing bridge and culverts that are contributing to channel instability and degradation.</a:t>
            </a:r>
          </a:p>
          <a:p>
            <a:pPr marL="342900" indent="-342900">
              <a:buFont typeface="+mj-lt"/>
              <a:buAutoNum type="arabicPeriod"/>
            </a:pPr>
            <a:r>
              <a:rPr lang="en-US" dirty="0">
                <a:solidFill>
                  <a:schemeClr val="bg1"/>
                </a:solidFill>
                <a:latin typeface="Andalus" pitchFamily="18" charset="-78"/>
                <a:cs typeface="Andalus" pitchFamily="18" charset="-78"/>
              </a:rPr>
              <a:t>Prioritize bridge and culvert locations for new designs and implementation.</a:t>
            </a:r>
          </a:p>
          <a:p>
            <a:pPr marL="342900" indent="-342900">
              <a:buFont typeface="+mj-lt"/>
              <a:buAutoNum type="arabicPeriod"/>
            </a:pPr>
            <a:r>
              <a:rPr lang="en-US" dirty="0">
                <a:solidFill>
                  <a:schemeClr val="bg1"/>
                </a:solidFill>
                <a:latin typeface="Andalus" pitchFamily="18" charset="-78"/>
                <a:cs typeface="Andalus" pitchFamily="18" charset="-78"/>
              </a:rPr>
              <a:t>Promote the latest concepts in properly designed bridges and roads to the state for adoption into their design standards.</a:t>
            </a:r>
          </a:p>
          <a:p>
            <a:pPr marL="342900" indent="-342900">
              <a:buFont typeface="+mj-lt"/>
              <a:buAutoNum type="arabicPeriod"/>
            </a:pPr>
            <a:r>
              <a:rPr lang="en-US" dirty="0">
                <a:solidFill>
                  <a:schemeClr val="bg1"/>
                </a:solidFill>
                <a:latin typeface="Andalus" pitchFamily="18" charset="-78"/>
                <a:cs typeface="Andalus" pitchFamily="18" charset="-78"/>
              </a:rPr>
              <a:t>Establish relationships with Caltrans and County road departments responsible for new culvert and bridge designs.</a:t>
            </a:r>
          </a:p>
          <a:p>
            <a:pPr marL="342900" indent="-342900">
              <a:buFont typeface="+mj-lt"/>
              <a:buAutoNum type="arabicPeriod"/>
            </a:pPr>
            <a:endParaRPr lang="en-US" dirty="0">
              <a:solidFill>
                <a:schemeClr val="bg1"/>
              </a:solidFill>
              <a:latin typeface="Andalus" pitchFamily="18" charset="-78"/>
              <a:cs typeface="Andalus" pitchFamily="18" charset="-78"/>
            </a:endParaRPr>
          </a:p>
          <a:p>
            <a:pPr marL="342900" indent="-342900"/>
            <a:r>
              <a:rPr lang="en-US" b="1" i="1" dirty="0">
                <a:solidFill>
                  <a:schemeClr val="bg1"/>
                </a:solidFill>
                <a:latin typeface="Andalus" pitchFamily="18" charset="-78"/>
                <a:cs typeface="Andalus" pitchFamily="18" charset="-78"/>
              </a:rPr>
              <a:t>Management Objective #4:  Develop Sustainable Management Practices for Landowners Managing Streams/Rivers and Floodplains.</a:t>
            </a:r>
          </a:p>
          <a:p>
            <a:pPr marL="342900" indent="-342900"/>
            <a:endParaRPr lang="en-US" sz="800" b="1" dirty="0">
              <a:solidFill>
                <a:schemeClr val="bg1"/>
              </a:solidFill>
              <a:latin typeface="Andalus" pitchFamily="18" charset="-78"/>
              <a:cs typeface="Andalus" pitchFamily="18" charset="-78"/>
            </a:endParaRPr>
          </a:p>
          <a:p>
            <a:pPr marL="342900" indent="-342900"/>
            <a:r>
              <a:rPr lang="en-US" b="1" dirty="0">
                <a:solidFill>
                  <a:schemeClr val="bg1"/>
                </a:solidFill>
                <a:latin typeface="Andalus" pitchFamily="18" charset="-78"/>
                <a:cs typeface="Andalus" pitchFamily="18" charset="-78"/>
              </a:rPr>
              <a:t>Management Actions:</a:t>
            </a:r>
          </a:p>
          <a:p>
            <a:pPr marL="342900" indent="-342900">
              <a:buFont typeface="+mj-lt"/>
              <a:buAutoNum type="arabicPeriod"/>
            </a:pPr>
            <a:r>
              <a:rPr lang="en-US" dirty="0">
                <a:solidFill>
                  <a:schemeClr val="bg1"/>
                </a:solidFill>
                <a:latin typeface="Andalus" pitchFamily="18" charset="-78"/>
                <a:cs typeface="Andalus" pitchFamily="18" charset="-78"/>
              </a:rPr>
              <a:t>Increase awareness about stream/river and floodplain form and function.</a:t>
            </a:r>
          </a:p>
          <a:p>
            <a:pPr marL="342900" indent="-342900">
              <a:buFont typeface="+mj-lt"/>
              <a:buAutoNum type="arabicPeriod"/>
            </a:pPr>
            <a:r>
              <a:rPr lang="en-US" dirty="0">
                <a:solidFill>
                  <a:schemeClr val="bg1"/>
                </a:solidFill>
                <a:latin typeface="Andalus" pitchFamily="18" charset="-78"/>
                <a:cs typeface="Andalus" pitchFamily="18" charset="-78"/>
              </a:rPr>
              <a:t>Develop and promote Sustainable Management Practices Program</a:t>
            </a:r>
          </a:p>
          <a:p>
            <a:pPr marL="342900" indent="-342900">
              <a:buFont typeface="+mj-lt"/>
              <a:buAutoNum type="arabicPeriod"/>
            </a:pPr>
            <a:r>
              <a:rPr lang="en-US" dirty="0">
                <a:solidFill>
                  <a:schemeClr val="bg1"/>
                </a:solidFill>
                <a:latin typeface="Andalus" pitchFamily="18" charset="-78"/>
                <a:cs typeface="Andalus" pitchFamily="18" charset="-78"/>
              </a:rPr>
              <a:t>Promote programs that protect and enhance riparian vegetation development.</a:t>
            </a:r>
          </a:p>
          <a:p>
            <a:endParaRPr lang="en-US" dirty="0">
              <a:solidFill>
                <a:schemeClr val="bg1"/>
              </a:solidFill>
              <a:latin typeface="Andalus" pitchFamily="18" charset="-78"/>
              <a:cs typeface="Andalus" pitchFamily="18" charset="-78"/>
            </a:endParaRPr>
          </a:p>
        </p:txBody>
      </p:sp>
      <p:sp>
        <p:nvSpPr>
          <p:cNvPr id="4" name="Content Placeholder 3"/>
          <p:cNvSpPr>
            <a:spLocks noGrp="1"/>
          </p:cNvSpPr>
          <p:nvPr>
            <p:ph sz="half" idx="1"/>
          </p:nvPr>
        </p:nvSpPr>
        <p:spPr>
          <a:xfrm>
            <a:off x="6172200" y="1524000"/>
            <a:ext cx="2438400" cy="2667000"/>
          </a:xfrm>
        </p:spPr>
        <p:txBody>
          <a:bodyPr/>
          <a:lstStyle/>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153400" cy="946150"/>
          </a:xfrm>
        </p:spPr>
        <p:txBody>
          <a:bodyPr/>
          <a:lstStyle/>
          <a:p>
            <a:pPr algn="ctr"/>
            <a:r>
              <a:rPr lang="en-US" sz="3200" dirty="0">
                <a:solidFill>
                  <a:schemeClr val="bg1"/>
                </a:solidFill>
                <a:latin typeface="Andalus" pitchFamily="18" charset="-78"/>
                <a:cs typeface="Andalus" pitchFamily="18" charset="-78"/>
              </a:rPr>
              <a:t>Susan River Watershed Management Strategy</a:t>
            </a:r>
            <a:br>
              <a:rPr lang="en-US" dirty="0">
                <a:solidFill>
                  <a:schemeClr val="bg1"/>
                </a:solidFill>
                <a:latin typeface="Andalus" pitchFamily="18" charset="-78"/>
                <a:cs typeface="Andalus" pitchFamily="18" charset="-78"/>
              </a:rPr>
            </a:br>
            <a:r>
              <a:rPr lang="en-US" sz="2000" dirty="0">
                <a:solidFill>
                  <a:schemeClr val="bg1"/>
                </a:solidFill>
                <a:latin typeface="Andalus" pitchFamily="18" charset="-78"/>
                <a:cs typeface="Andalus" pitchFamily="18" charset="-78"/>
              </a:rPr>
              <a:t>Goal #4: Sustain/Improve Aquatic, Riparian, and Wetland Communities.</a:t>
            </a:r>
            <a:endParaRPr lang="en-US" dirty="0"/>
          </a:p>
        </p:txBody>
      </p:sp>
      <p:sp>
        <p:nvSpPr>
          <p:cNvPr id="3" name="Text Placeholder 2"/>
          <p:cNvSpPr>
            <a:spLocks noGrp="1"/>
          </p:cNvSpPr>
          <p:nvPr>
            <p:ph type="body" idx="2"/>
          </p:nvPr>
        </p:nvSpPr>
        <p:spPr>
          <a:xfrm>
            <a:off x="457200" y="1524000"/>
            <a:ext cx="5410200" cy="4602163"/>
          </a:xfrm>
        </p:spPr>
        <p:txBody>
          <a:bodyPr>
            <a:normAutofit lnSpcReduction="10000"/>
          </a:bodyPr>
          <a:lstStyle/>
          <a:p>
            <a:r>
              <a:rPr lang="en-US" sz="2000" b="1" dirty="0">
                <a:solidFill>
                  <a:schemeClr val="bg1"/>
                </a:solidFill>
                <a:latin typeface="Andalus" pitchFamily="18" charset="-78"/>
                <a:cs typeface="Andalus" pitchFamily="18" charset="-78"/>
              </a:rPr>
              <a:t>Existing Conditions and Assessment Conclusions:</a:t>
            </a:r>
          </a:p>
          <a:p>
            <a:endParaRPr lang="en-US" sz="2000" dirty="0">
              <a:solidFill>
                <a:schemeClr val="bg1"/>
              </a:solidFill>
              <a:latin typeface="Andalus" pitchFamily="18" charset="-78"/>
              <a:cs typeface="Andalus" pitchFamily="18" charset="-78"/>
            </a:endParaRPr>
          </a:p>
          <a:p>
            <a:pPr>
              <a:buClrTx/>
              <a:buSzPct val="100000"/>
              <a:buFont typeface="Arial" pitchFamily="34" charset="0"/>
              <a:buChar char="•"/>
            </a:pPr>
            <a:r>
              <a:rPr lang="en-US" sz="2000" dirty="0">
                <a:solidFill>
                  <a:schemeClr val="bg1"/>
                </a:solidFill>
                <a:latin typeface="Andalus" pitchFamily="18" charset="-78"/>
                <a:cs typeface="Andalus" pitchFamily="18" charset="-78"/>
              </a:rPr>
              <a:t>  Susan River contains a diverse range of aquatic habitats, supporting unique natural faunas, which include a number of federally and state recognized endangered, threatened or at-risk species.</a:t>
            </a:r>
          </a:p>
          <a:p>
            <a:pPr>
              <a:buClrTx/>
              <a:buSzPct val="100000"/>
              <a:buFont typeface="Arial" pitchFamily="34" charset="0"/>
              <a:buChar char="•"/>
            </a:pPr>
            <a:r>
              <a:rPr lang="en-US" sz="2000" dirty="0">
                <a:solidFill>
                  <a:schemeClr val="bg1"/>
                </a:solidFill>
                <a:latin typeface="Andalus" pitchFamily="18" charset="-78"/>
                <a:cs typeface="Andalus" pitchFamily="18" charset="-78"/>
              </a:rPr>
              <a:t>  Alteration of aquatic, riparian, and wetland habitat through past land and resource management activities has altered the natural functioning of the Susan River and its tributaries.</a:t>
            </a:r>
          </a:p>
          <a:p>
            <a:pPr>
              <a:buClrTx/>
              <a:buSzPct val="100000"/>
              <a:buFont typeface="Arial" pitchFamily="34" charset="0"/>
              <a:buChar char="•"/>
            </a:pPr>
            <a:r>
              <a:rPr lang="en-US" sz="2000" dirty="0">
                <a:solidFill>
                  <a:schemeClr val="bg1"/>
                </a:solidFill>
                <a:latin typeface="Andalus" pitchFamily="18" charset="-78"/>
                <a:cs typeface="Andalus" pitchFamily="18" charset="-78"/>
              </a:rPr>
              <a:t>   Impacts to aquatic and </a:t>
            </a:r>
            <a:r>
              <a:rPr lang="en-US" sz="2000" dirty="0" err="1">
                <a:solidFill>
                  <a:schemeClr val="bg1"/>
                </a:solidFill>
                <a:latin typeface="Andalus" pitchFamily="18" charset="-78"/>
                <a:cs typeface="Andalus" pitchFamily="18" charset="-78"/>
              </a:rPr>
              <a:t>neigboring</a:t>
            </a:r>
            <a:r>
              <a:rPr lang="en-US" sz="2000" dirty="0">
                <a:solidFill>
                  <a:schemeClr val="bg1"/>
                </a:solidFill>
                <a:latin typeface="Andalus" pitchFamily="18" charset="-78"/>
                <a:cs typeface="Andalus" pitchFamily="18" charset="-78"/>
              </a:rPr>
              <a:t> terrestrial communities, as well as increasing erosion, exacerbating bank loss, and drying up once moist fields, waterfowl attractions, and grazing lands.</a:t>
            </a:r>
          </a:p>
          <a:p>
            <a:endParaRPr lang="en-US" dirty="0"/>
          </a:p>
        </p:txBody>
      </p:sp>
      <p:pic>
        <p:nvPicPr>
          <p:cNvPr id="5" name="Content Placeholder 4" descr="DSC00498.JPG"/>
          <p:cNvPicPr>
            <a:picLocks noGrp="1" noChangeAspect="1"/>
          </p:cNvPicPr>
          <p:nvPr>
            <p:ph sz="half" idx="1"/>
          </p:nvPr>
        </p:nvPicPr>
        <p:blipFill>
          <a:blip r:embed="rId2" cstate="print"/>
          <a:stretch>
            <a:fillRect/>
          </a:stretch>
        </p:blipFill>
        <p:spPr>
          <a:xfrm>
            <a:off x="5867400" y="2286000"/>
            <a:ext cx="2895600" cy="21717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73050"/>
            <a:ext cx="8305800" cy="1162050"/>
          </a:xfrm>
        </p:spPr>
        <p:txBody>
          <a:bodyPr>
            <a:normAutofit fontScale="90000"/>
          </a:bodyPr>
          <a:lstStyle/>
          <a:p>
            <a:pPr algn="ctr"/>
            <a:r>
              <a:rPr lang="en-US" sz="3600" dirty="0">
                <a:solidFill>
                  <a:schemeClr val="bg1"/>
                </a:solidFill>
                <a:latin typeface="Andalus" pitchFamily="18" charset="-78"/>
                <a:cs typeface="Andalus" pitchFamily="18" charset="-78"/>
              </a:rPr>
              <a:t>Susan River Watershed Management Strategy</a:t>
            </a:r>
            <a:br>
              <a:rPr lang="en-US" dirty="0">
                <a:solidFill>
                  <a:schemeClr val="bg1"/>
                </a:solidFill>
                <a:latin typeface="Andalus" pitchFamily="18" charset="-78"/>
                <a:cs typeface="Andalus" pitchFamily="18" charset="-78"/>
              </a:rPr>
            </a:br>
            <a:r>
              <a:rPr lang="en-US" sz="2400" dirty="0">
                <a:solidFill>
                  <a:schemeClr val="bg1"/>
                </a:solidFill>
                <a:latin typeface="Andalus" pitchFamily="18" charset="-78"/>
                <a:cs typeface="Andalus" pitchFamily="18" charset="-78"/>
              </a:rPr>
              <a:t>Goal #4: Sustain/Improve Aquatic, Riparian, and Wetland Communities.</a:t>
            </a:r>
            <a:endParaRPr lang="en-US" dirty="0"/>
          </a:p>
        </p:txBody>
      </p:sp>
      <p:sp>
        <p:nvSpPr>
          <p:cNvPr id="3" name="Text Placeholder 2"/>
          <p:cNvSpPr>
            <a:spLocks noGrp="1"/>
          </p:cNvSpPr>
          <p:nvPr>
            <p:ph type="body" idx="2"/>
          </p:nvPr>
        </p:nvSpPr>
        <p:spPr>
          <a:xfrm>
            <a:off x="3886200" y="1524000"/>
            <a:ext cx="4648200" cy="4800600"/>
          </a:xfrm>
        </p:spPr>
        <p:txBody>
          <a:bodyPr/>
          <a:lstStyle/>
          <a:p>
            <a:r>
              <a:rPr lang="en-US" sz="1800" b="1" dirty="0">
                <a:solidFill>
                  <a:schemeClr val="bg1"/>
                </a:solidFill>
              </a:rPr>
              <a:t>Management Strategy</a:t>
            </a:r>
          </a:p>
          <a:p>
            <a:endParaRPr lang="en-US" dirty="0">
              <a:solidFill>
                <a:schemeClr val="bg1"/>
              </a:solidFill>
            </a:endParaRPr>
          </a:p>
          <a:p>
            <a:r>
              <a:rPr lang="en-US" b="1" i="1" dirty="0">
                <a:solidFill>
                  <a:schemeClr val="bg1"/>
                </a:solidFill>
              </a:rPr>
              <a:t>Management Objective #1:  Sustain and Improve Native Aquatic Communities to Maintain Ecosystem Roles and Prevent Regulatory Actions</a:t>
            </a:r>
          </a:p>
          <a:p>
            <a:endParaRPr lang="en-US" dirty="0">
              <a:solidFill>
                <a:schemeClr val="bg1"/>
              </a:solidFill>
            </a:endParaRPr>
          </a:p>
          <a:p>
            <a:r>
              <a:rPr lang="en-US" b="1" dirty="0">
                <a:solidFill>
                  <a:schemeClr val="bg1"/>
                </a:solidFill>
              </a:rPr>
              <a:t>Management Actions</a:t>
            </a:r>
          </a:p>
          <a:p>
            <a:pPr marL="342900" indent="-342900">
              <a:buClrTx/>
              <a:buSzPct val="100000"/>
              <a:buFont typeface="+mj-lt"/>
              <a:buAutoNum type="arabicPeriod"/>
            </a:pPr>
            <a:r>
              <a:rPr lang="en-US" dirty="0">
                <a:solidFill>
                  <a:schemeClr val="bg1"/>
                </a:solidFill>
              </a:rPr>
              <a:t>Maintain appropriate connectivity between populations.</a:t>
            </a:r>
          </a:p>
          <a:p>
            <a:pPr marL="342900" indent="-342900">
              <a:buClrTx/>
              <a:buSzPct val="100000"/>
              <a:buFont typeface="+mj-lt"/>
              <a:buAutoNum type="arabicPeriod"/>
            </a:pPr>
            <a:r>
              <a:rPr lang="en-US" dirty="0">
                <a:solidFill>
                  <a:schemeClr val="bg1"/>
                </a:solidFill>
              </a:rPr>
              <a:t>Ensure passage of migratory fish</a:t>
            </a:r>
          </a:p>
          <a:p>
            <a:pPr marL="342900" indent="-342900">
              <a:buClrTx/>
              <a:buSzPct val="100000"/>
              <a:buFont typeface="+mj-lt"/>
              <a:buAutoNum type="arabicPeriod"/>
            </a:pPr>
            <a:r>
              <a:rPr lang="en-US" dirty="0">
                <a:solidFill>
                  <a:schemeClr val="bg1"/>
                </a:solidFill>
              </a:rPr>
              <a:t>Reduce the unintentional “trapping” and isolation of fish in canals, ditches, etc.</a:t>
            </a:r>
          </a:p>
          <a:p>
            <a:pPr marL="342900" indent="-342900">
              <a:buClrTx/>
              <a:buSzPct val="100000"/>
              <a:buFont typeface="+mj-lt"/>
              <a:buAutoNum type="arabicPeriod"/>
            </a:pPr>
            <a:r>
              <a:rPr lang="en-US" dirty="0">
                <a:solidFill>
                  <a:schemeClr val="bg1"/>
                </a:solidFill>
              </a:rPr>
              <a:t>Reduce impacts of existing non-native aquatic competitors.</a:t>
            </a:r>
          </a:p>
          <a:p>
            <a:pPr marL="342900" indent="-342900">
              <a:buClrTx/>
              <a:buSzPct val="100000"/>
              <a:buFont typeface="+mj-lt"/>
              <a:buAutoNum type="arabicPeriod"/>
            </a:pPr>
            <a:r>
              <a:rPr lang="en-US" dirty="0">
                <a:solidFill>
                  <a:schemeClr val="bg1"/>
                </a:solidFill>
              </a:rPr>
              <a:t>Prevent introduction and expansion of non-native aquatic species into natural waters.</a:t>
            </a:r>
          </a:p>
          <a:p>
            <a:pPr marL="342900" indent="-342900">
              <a:buClrTx/>
              <a:buSzPct val="100000"/>
              <a:buFont typeface="+mj-lt"/>
              <a:buAutoNum type="arabicPeriod"/>
            </a:pPr>
            <a:r>
              <a:rPr lang="en-US" dirty="0">
                <a:solidFill>
                  <a:schemeClr val="bg1"/>
                </a:solidFill>
              </a:rPr>
              <a:t>Maintain site-appropriate native aquatic species composition.</a:t>
            </a:r>
          </a:p>
          <a:p>
            <a:pPr marL="342900" indent="-342900">
              <a:buClrTx/>
              <a:buSzPct val="100000"/>
              <a:buFont typeface="+mj-lt"/>
              <a:buAutoNum type="arabicPeriod"/>
            </a:pPr>
            <a:r>
              <a:rPr lang="en-US" dirty="0">
                <a:solidFill>
                  <a:schemeClr val="bg1"/>
                </a:solidFill>
              </a:rPr>
              <a:t>Maintain appropriate aquatic habitat.</a:t>
            </a:r>
          </a:p>
        </p:txBody>
      </p:sp>
      <p:sp>
        <p:nvSpPr>
          <p:cNvPr id="4" name="Content Placeholder 3"/>
          <p:cNvSpPr>
            <a:spLocks noGrp="1"/>
          </p:cNvSpPr>
          <p:nvPr>
            <p:ph sz="half" idx="1"/>
          </p:nvPr>
        </p:nvSpPr>
        <p:spPr>
          <a:xfrm>
            <a:off x="533400" y="1600200"/>
            <a:ext cx="3276600" cy="2438400"/>
          </a:xfrm>
        </p:spPr>
        <p:txBody>
          <a:bodyPr/>
          <a:lstStyle/>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153400" cy="946150"/>
          </a:xfrm>
        </p:spPr>
        <p:txBody>
          <a:bodyPr/>
          <a:lstStyle/>
          <a:p>
            <a:pPr algn="ctr"/>
            <a:r>
              <a:rPr lang="en-US" sz="3200" dirty="0">
                <a:solidFill>
                  <a:schemeClr val="bg1"/>
                </a:solidFill>
                <a:latin typeface="Andalus" pitchFamily="18" charset="-78"/>
                <a:cs typeface="Andalus" pitchFamily="18" charset="-78"/>
              </a:rPr>
              <a:t>Susan River Watershed Management Strategy</a:t>
            </a:r>
            <a:br>
              <a:rPr lang="en-US" dirty="0">
                <a:solidFill>
                  <a:schemeClr val="bg1"/>
                </a:solidFill>
                <a:latin typeface="Andalus" pitchFamily="18" charset="-78"/>
                <a:cs typeface="Andalus" pitchFamily="18" charset="-78"/>
              </a:rPr>
            </a:br>
            <a:r>
              <a:rPr lang="en-US" sz="2000" dirty="0">
                <a:solidFill>
                  <a:schemeClr val="bg1"/>
                </a:solidFill>
                <a:latin typeface="Andalus" pitchFamily="18" charset="-78"/>
                <a:cs typeface="Andalus" pitchFamily="18" charset="-78"/>
              </a:rPr>
              <a:t>Goal #4: Sustain/Improve Aquatic, Riparian, and Wetland Communities.</a:t>
            </a:r>
            <a:endParaRPr lang="en-US" dirty="0"/>
          </a:p>
        </p:txBody>
      </p:sp>
      <p:sp>
        <p:nvSpPr>
          <p:cNvPr id="3" name="Text Placeholder 2"/>
          <p:cNvSpPr>
            <a:spLocks noGrp="1"/>
          </p:cNvSpPr>
          <p:nvPr>
            <p:ph type="body" idx="2"/>
          </p:nvPr>
        </p:nvSpPr>
        <p:spPr>
          <a:xfrm>
            <a:off x="457200" y="1219200"/>
            <a:ext cx="5486400" cy="5257800"/>
          </a:xfrm>
        </p:spPr>
        <p:txBody>
          <a:bodyPr>
            <a:normAutofit/>
          </a:bodyPr>
          <a:lstStyle/>
          <a:p>
            <a:r>
              <a:rPr lang="en-US" b="1" i="1" dirty="0">
                <a:solidFill>
                  <a:schemeClr val="bg1"/>
                </a:solidFill>
                <a:latin typeface="Andalus" pitchFamily="18" charset="-78"/>
                <a:cs typeface="Andalus" pitchFamily="18" charset="-78"/>
              </a:rPr>
              <a:t>Management Objective #2:  Sustain and Improve Aquatic Habitat to Provide Habitat Function and Terrestrial Communities.</a:t>
            </a:r>
          </a:p>
          <a:p>
            <a:endParaRPr lang="en-US" dirty="0">
              <a:solidFill>
                <a:schemeClr val="bg1"/>
              </a:solidFill>
              <a:latin typeface="Andalus" pitchFamily="18" charset="-78"/>
              <a:cs typeface="Andalus" pitchFamily="18" charset="-78"/>
            </a:endParaRPr>
          </a:p>
          <a:p>
            <a:r>
              <a:rPr lang="en-US" b="1" dirty="0">
                <a:solidFill>
                  <a:schemeClr val="bg1"/>
                </a:solidFill>
                <a:latin typeface="Andalus" pitchFamily="18" charset="-78"/>
                <a:cs typeface="Andalus" pitchFamily="18" charset="-78"/>
              </a:rPr>
              <a:t>Management Actions:</a:t>
            </a:r>
          </a:p>
          <a:p>
            <a:pPr marL="342900" indent="-342900">
              <a:buClrTx/>
              <a:buSzPct val="100000"/>
              <a:buFont typeface="+mj-lt"/>
              <a:buAutoNum type="arabicPeriod"/>
            </a:pPr>
            <a:r>
              <a:rPr lang="en-US" dirty="0">
                <a:solidFill>
                  <a:schemeClr val="bg1"/>
                </a:solidFill>
                <a:latin typeface="Andalus" pitchFamily="18" charset="-78"/>
                <a:cs typeface="Andalus" pitchFamily="18" charset="-78"/>
              </a:rPr>
              <a:t>Maintain and improve summer flows.</a:t>
            </a:r>
          </a:p>
          <a:p>
            <a:pPr marL="342900" indent="-342900">
              <a:buClrTx/>
              <a:buSzPct val="100000"/>
              <a:buFont typeface="+mj-lt"/>
              <a:buAutoNum type="arabicPeriod"/>
            </a:pPr>
            <a:r>
              <a:rPr lang="en-US" dirty="0">
                <a:solidFill>
                  <a:schemeClr val="bg1"/>
                </a:solidFill>
                <a:latin typeface="Andalus" pitchFamily="18" charset="-78"/>
                <a:cs typeface="Andalus" pitchFamily="18" charset="-78"/>
              </a:rPr>
              <a:t>Maintain and improve water temperature.</a:t>
            </a:r>
          </a:p>
          <a:p>
            <a:pPr marL="342900" indent="-342900">
              <a:buClrTx/>
              <a:buSzPct val="100000"/>
              <a:buFont typeface="+mj-lt"/>
              <a:buAutoNum type="arabicPeriod"/>
            </a:pPr>
            <a:r>
              <a:rPr lang="en-US" dirty="0">
                <a:solidFill>
                  <a:schemeClr val="bg1"/>
                </a:solidFill>
                <a:latin typeface="Andalus" pitchFamily="18" charset="-78"/>
                <a:cs typeface="Andalus" pitchFamily="18" charset="-78"/>
              </a:rPr>
              <a:t>Maintain </a:t>
            </a:r>
            <a:r>
              <a:rPr lang="en-US" dirty="0" err="1">
                <a:solidFill>
                  <a:schemeClr val="bg1"/>
                </a:solidFill>
                <a:latin typeface="Andalus" pitchFamily="18" charset="-78"/>
                <a:cs typeface="Andalus" pitchFamily="18" charset="-78"/>
              </a:rPr>
              <a:t>amd</a:t>
            </a:r>
            <a:r>
              <a:rPr lang="en-US" dirty="0">
                <a:solidFill>
                  <a:schemeClr val="bg1"/>
                </a:solidFill>
                <a:latin typeface="Andalus" pitchFamily="18" charset="-78"/>
                <a:cs typeface="Andalus" pitchFamily="18" charset="-78"/>
              </a:rPr>
              <a:t> improve water chemistry conditions.</a:t>
            </a:r>
          </a:p>
          <a:p>
            <a:pPr marL="342900" indent="-342900">
              <a:buClrTx/>
              <a:buSzPct val="100000"/>
              <a:buFont typeface="+mj-lt"/>
              <a:buAutoNum type="arabicPeriod"/>
            </a:pPr>
            <a:r>
              <a:rPr lang="en-US" dirty="0">
                <a:solidFill>
                  <a:schemeClr val="bg1"/>
                </a:solidFill>
                <a:latin typeface="Andalus" pitchFamily="18" charset="-78"/>
                <a:cs typeface="Andalus" pitchFamily="18" charset="-78"/>
              </a:rPr>
              <a:t>Maintain and improve in-stream habitat structures.</a:t>
            </a:r>
          </a:p>
          <a:p>
            <a:pPr marL="342900" indent="-342900">
              <a:buClrTx/>
              <a:buSzPct val="100000"/>
              <a:buFont typeface="+mj-lt"/>
              <a:buAutoNum type="arabicPeriod"/>
            </a:pPr>
            <a:r>
              <a:rPr lang="en-US" dirty="0">
                <a:solidFill>
                  <a:schemeClr val="bg1"/>
                </a:solidFill>
                <a:latin typeface="Andalus" pitchFamily="18" charset="-78"/>
                <a:cs typeface="Andalus" pitchFamily="18" charset="-78"/>
              </a:rPr>
              <a:t>Maintain and improve bed-load and water quality sediment transport.</a:t>
            </a:r>
          </a:p>
          <a:p>
            <a:pPr marL="342900" indent="-342900">
              <a:buClrTx/>
              <a:buSzPct val="100000"/>
            </a:pPr>
            <a:endParaRPr lang="en-US" dirty="0">
              <a:solidFill>
                <a:schemeClr val="bg1"/>
              </a:solidFill>
              <a:latin typeface="Andalus" pitchFamily="18" charset="-78"/>
              <a:cs typeface="Andalus" pitchFamily="18" charset="-78"/>
            </a:endParaRPr>
          </a:p>
          <a:p>
            <a:pPr marL="342900" indent="-342900">
              <a:buClrTx/>
              <a:buSzPct val="100000"/>
            </a:pPr>
            <a:r>
              <a:rPr lang="en-US" b="1" i="1" dirty="0">
                <a:solidFill>
                  <a:schemeClr val="bg1"/>
                </a:solidFill>
                <a:latin typeface="Andalus" pitchFamily="18" charset="-78"/>
                <a:cs typeface="Andalus" pitchFamily="18" charset="-78"/>
              </a:rPr>
              <a:t>Management Objective #3:  Maintain Recreational Fishing opportunities in Balance with Sustaining/Improving Native Aquatic Communities.</a:t>
            </a:r>
          </a:p>
          <a:p>
            <a:pPr marL="342900" indent="-342900">
              <a:buClrTx/>
              <a:buSzPct val="100000"/>
            </a:pPr>
            <a:endParaRPr lang="en-US" dirty="0">
              <a:solidFill>
                <a:schemeClr val="bg1"/>
              </a:solidFill>
              <a:latin typeface="Andalus" pitchFamily="18" charset="-78"/>
              <a:cs typeface="Andalus" pitchFamily="18" charset="-78"/>
            </a:endParaRPr>
          </a:p>
          <a:p>
            <a:pPr marL="342900" indent="-342900">
              <a:buClrTx/>
              <a:buSzPct val="100000"/>
            </a:pPr>
            <a:r>
              <a:rPr lang="en-US" b="1" dirty="0">
                <a:solidFill>
                  <a:schemeClr val="bg1"/>
                </a:solidFill>
                <a:latin typeface="Andalus" pitchFamily="18" charset="-78"/>
                <a:cs typeface="Andalus" pitchFamily="18" charset="-78"/>
              </a:rPr>
              <a:t>Management Actions:</a:t>
            </a:r>
          </a:p>
          <a:p>
            <a:pPr marL="342900" indent="-342900">
              <a:buClrTx/>
              <a:buSzPct val="100000"/>
              <a:buFont typeface="+mj-lt"/>
              <a:buAutoNum type="arabicPeriod"/>
            </a:pPr>
            <a:r>
              <a:rPr lang="en-US" dirty="0">
                <a:solidFill>
                  <a:schemeClr val="bg1"/>
                </a:solidFill>
                <a:latin typeface="Andalus" pitchFamily="18" charset="-78"/>
                <a:cs typeface="Andalus" pitchFamily="18" charset="-78"/>
              </a:rPr>
              <a:t>Support appropriate recreational warm-water fishing in reservoirs (i.e. permanent artificial impoundments formed by dams).</a:t>
            </a:r>
          </a:p>
          <a:p>
            <a:pPr marL="342900" indent="-342900">
              <a:buClrTx/>
              <a:buSzPct val="100000"/>
              <a:buFont typeface="+mj-lt"/>
              <a:buAutoNum type="arabicPeriod"/>
            </a:pPr>
            <a:r>
              <a:rPr lang="en-US" dirty="0">
                <a:solidFill>
                  <a:schemeClr val="bg1"/>
                </a:solidFill>
                <a:latin typeface="Andalus" pitchFamily="18" charset="-78"/>
                <a:cs typeface="Andalus" pitchFamily="18" charset="-78"/>
              </a:rPr>
              <a:t>Prevent the escape of non-native fish from existing reservoirs</a:t>
            </a:r>
          </a:p>
          <a:p>
            <a:pPr marL="342900" indent="-342900">
              <a:buClrTx/>
              <a:buSzPct val="100000"/>
              <a:buFont typeface="+mj-lt"/>
              <a:buAutoNum type="arabicPeriod"/>
            </a:pPr>
            <a:r>
              <a:rPr lang="en-US" dirty="0">
                <a:solidFill>
                  <a:schemeClr val="bg1"/>
                </a:solidFill>
                <a:latin typeface="Andalus" pitchFamily="18" charset="-78"/>
                <a:cs typeface="Andalus" pitchFamily="18" charset="-78"/>
              </a:rPr>
              <a:t>Reduce illegal transfer of fish into natural waters.</a:t>
            </a:r>
          </a:p>
          <a:p>
            <a:pPr marL="342900" indent="-342900">
              <a:buClrTx/>
              <a:buSzPct val="100000"/>
              <a:buFont typeface="+mj-lt"/>
              <a:buAutoNum type="arabicPeriod"/>
            </a:pPr>
            <a:r>
              <a:rPr lang="en-US" dirty="0">
                <a:solidFill>
                  <a:schemeClr val="bg1"/>
                </a:solidFill>
                <a:latin typeface="Andalus" pitchFamily="18" charset="-78"/>
                <a:cs typeface="Andalus" pitchFamily="18" charset="-78"/>
              </a:rPr>
              <a:t>Support appropriate cool water fishing in cool water streams and mountain lakes using native fish stocks wherever possible.</a:t>
            </a:r>
          </a:p>
        </p:txBody>
      </p:sp>
      <p:pic>
        <p:nvPicPr>
          <p:cNvPr id="5" name="Content Placeholder 4" descr="428-par-13564-image-640-464-1.jpg"/>
          <p:cNvPicPr>
            <a:picLocks noGrp="1" noChangeAspect="1"/>
          </p:cNvPicPr>
          <p:nvPr>
            <p:ph sz="half" idx="1"/>
          </p:nvPr>
        </p:nvPicPr>
        <p:blipFill>
          <a:blip r:embed="rId2" cstate="print"/>
          <a:stretch>
            <a:fillRect/>
          </a:stretch>
        </p:blipFill>
        <p:spPr>
          <a:xfrm>
            <a:off x="6172200" y="2667000"/>
            <a:ext cx="2522483" cy="1828800"/>
          </a:xfrm>
        </p:spPr>
      </p:pic>
      <p:sp>
        <p:nvSpPr>
          <p:cNvPr id="6" name="TextBox 5"/>
          <p:cNvSpPr txBox="1"/>
          <p:nvPr/>
        </p:nvSpPr>
        <p:spPr>
          <a:xfrm>
            <a:off x="6172200" y="4495800"/>
            <a:ext cx="2514600" cy="584775"/>
          </a:xfrm>
          <a:prstGeom prst="rect">
            <a:avLst/>
          </a:prstGeom>
          <a:noFill/>
        </p:spPr>
        <p:txBody>
          <a:bodyPr wrap="square" rtlCol="0">
            <a:spAutoFit/>
          </a:bodyPr>
          <a:lstStyle/>
          <a:p>
            <a:pPr algn="ctr"/>
            <a:r>
              <a:rPr lang="en-US" sz="1600" b="1" i="1" dirty="0">
                <a:solidFill>
                  <a:schemeClr val="bg1"/>
                </a:solidFill>
                <a:latin typeface="Andalus" pitchFamily="18" charset="-78"/>
                <a:cs typeface="Andalus" pitchFamily="18" charset="-78"/>
              </a:rPr>
              <a:t>Fishing derby on the Susan River.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73050"/>
            <a:ext cx="8534400" cy="946150"/>
          </a:xfrm>
        </p:spPr>
        <p:txBody>
          <a:bodyPr>
            <a:normAutofit fontScale="90000"/>
          </a:bodyPr>
          <a:lstStyle/>
          <a:p>
            <a:pPr algn="ctr"/>
            <a:r>
              <a:rPr lang="en-US" sz="3600" dirty="0">
                <a:solidFill>
                  <a:schemeClr val="bg1"/>
                </a:solidFill>
                <a:latin typeface="Andalus" pitchFamily="18" charset="-78"/>
                <a:cs typeface="Andalus" pitchFamily="18" charset="-78"/>
              </a:rPr>
              <a:t>Susan River Watershed Management Strategy</a:t>
            </a:r>
            <a:br>
              <a:rPr lang="en-US" dirty="0">
                <a:solidFill>
                  <a:schemeClr val="bg1"/>
                </a:solidFill>
                <a:latin typeface="Andalus" pitchFamily="18" charset="-78"/>
                <a:cs typeface="Andalus" pitchFamily="18" charset="-78"/>
              </a:rPr>
            </a:br>
            <a:r>
              <a:rPr lang="en-US" sz="2400" dirty="0">
                <a:solidFill>
                  <a:schemeClr val="bg1"/>
                </a:solidFill>
                <a:latin typeface="Andalus" pitchFamily="18" charset="-78"/>
                <a:cs typeface="Andalus" pitchFamily="18" charset="-78"/>
              </a:rPr>
              <a:t>Goal #4: Sustain/Improve Aquatic, Riparian, and Wetland Communities.</a:t>
            </a:r>
            <a:endParaRPr lang="en-US" dirty="0"/>
          </a:p>
        </p:txBody>
      </p:sp>
      <p:sp>
        <p:nvSpPr>
          <p:cNvPr id="3" name="Text Placeholder 2"/>
          <p:cNvSpPr>
            <a:spLocks noGrp="1"/>
          </p:cNvSpPr>
          <p:nvPr>
            <p:ph type="body" idx="2"/>
          </p:nvPr>
        </p:nvSpPr>
        <p:spPr>
          <a:xfrm>
            <a:off x="457200" y="1219200"/>
            <a:ext cx="8266113" cy="5410200"/>
          </a:xfrm>
        </p:spPr>
        <p:txBody>
          <a:bodyPr/>
          <a:lstStyle/>
          <a:p>
            <a:r>
              <a:rPr lang="en-US" b="1" i="1" dirty="0">
                <a:solidFill>
                  <a:schemeClr val="bg1"/>
                </a:solidFill>
                <a:latin typeface="Andalus" pitchFamily="18" charset="-78"/>
                <a:cs typeface="Andalus" pitchFamily="18" charset="-78"/>
              </a:rPr>
              <a:t>Management Objective #4:  Sustain and Improve Riparian Vegetative Communities in Order to Provide Habitat Function for Aquatic and Terrestrial Communities</a:t>
            </a:r>
          </a:p>
          <a:p>
            <a:endParaRPr lang="en-US" sz="800" dirty="0">
              <a:solidFill>
                <a:schemeClr val="bg1"/>
              </a:solidFill>
              <a:latin typeface="Andalus" pitchFamily="18" charset="-78"/>
              <a:cs typeface="Andalus" pitchFamily="18" charset="-78"/>
            </a:endParaRPr>
          </a:p>
          <a:p>
            <a:r>
              <a:rPr lang="en-US" b="1" dirty="0">
                <a:solidFill>
                  <a:schemeClr val="bg1"/>
                </a:solidFill>
                <a:latin typeface="Andalus" pitchFamily="18" charset="-78"/>
                <a:cs typeface="Andalus" pitchFamily="18" charset="-78"/>
              </a:rPr>
              <a:t>Management Actions:</a:t>
            </a:r>
          </a:p>
          <a:p>
            <a:pPr marL="342900" indent="-342900">
              <a:buClrTx/>
              <a:buSzPct val="100000"/>
              <a:buFont typeface="+mj-lt"/>
              <a:buAutoNum type="arabicPeriod"/>
            </a:pPr>
            <a:r>
              <a:rPr lang="en-US" dirty="0">
                <a:solidFill>
                  <a:schemeClr val="bg1"/>
                </a:solidFill>
                <a:latin typeface="Andalus" pitchFamily="18" charset="-78"/>
                <a:cs typeface="Andalus" pitchFamily="18" charset="-78"/>
              </a:rPr>
              <a:t>Maintain and improve appropriate native riparian vegetation species and structure.</a:t>
            </a:r>
          </a:p>
          <a:p>
            <a:pPr marL="342900" indent="-342900">
              <a:buClrTx/>
              <a:buSzPct val="100000"/>
              <a:buFont typeface="+mj-lt"/>
              <a:buAutoNum type="arabicPeriod"/>
            </a:pPr>
            <a:r>
              <a:rPr lang="en-US" dirty="0">
                <a:solidFill>
                  <a:schemeClr val="bg1"/>
                </a:solidFill>
                <a:latin typeface="Andalus" pitchFamily="18" charset="-78"/>
                <a:cs typeface="Andalus" pitchFamily="18" charset="-78"/>
              </a:rPr>
              <a:t>Restore floodplain function to the extent possible.</a:t>
            </a:r>
          </a:p>
          <a:p>
            <a:pPr marL="342900" indent="-342900">
              <a:buClrTx/>
              <a:buSzPct val="100000"/>
              <a:buFont typeface="+mj-lt"/>
              <a:buAutoNum type="arabicPeriod"/>
            </a:pPr>
            <a:r>
              <a:rPr lang="en-US" dirty="0">
                <a:solidFill>
                  <a:schemeClr val="bg1"/>
                </a:solidFill>
                <a:latin typeface="Andalus" pitchFamily="18" charset="-78"/>
                <a:cs typeface="Andalus" pitchFamily="18" charset="-78"/>
              </a:rPr>
              <a:t>Restore channel morphology to proper functioning condition.</a:t>
            </a:r>
          </a:p>
          <a:p>
            <a:pPr marL="342900" indent="-342900"/>
            <a:endParaRPr lang="en-US" dirty="0">
              <a:solidFill>
                <a:schemeClr val="bg1"/>
              </a:solidFill>
              <a:latin typeface="Andalus" pitchFamily="18" charset="-78"/>
              <a:cs typeface="Andalus" pitchFamily="18" charset="-78"/>
            </a:endParaRPr>
          </a:p>
          <a:p>
            <a:pPr marL="342900" indent="-342900"/>
            <a:r>
              <a:rPr lang="en-US" b="1" i="1" dirty="0">
                <a:solidFill>
                  <a:schemeClr val="bg1"/>
                </a:solidFill>
                <a:latin typeface="Andalus" pitchFamily="18" charset="-78"/>
                <a:cs typeface="Andalus" pitchFamily="18" charset="-78"/>
              </a:rPr>
              <a:t>Management Objective #5:  Sustain and Improve Wetlands (e.g. Waterfowl Habitat)</a:t>
            </a:r>
          </a:p>
          <a:p>
            <a:pPr marL="342900" indent="-342900"/>
            <a:endParaRPr lang="en-US" sz="800" dirty="0">
              <a:solidFill>
                <a:schemeClr val="bg1"/>
              </a:solidFill>
              <a:latin typeface="Andalus" pitchFamily="18" charset="-78"/>
              <a:cs typeface="Andalus" pitchFamily="18" charset="-78"/>
            </a:endParaRPr>
          </a:p>
          <a:p>
            <a:pPr marL="342900" indent="-342900"/>
            <a:r>
              <a:rPr lang="en-US" b="1" dirty="0">
                <a:solidFill>
                  <a:schemeClr val="bg1"/>
                </a:solidFill>
                <a:latin typeface="Andalus" pitchFamily="18" charset="-78"/>
                <a:cs typeface="Andalus" pitchFamily="18" charset="-78"/>
              </a:rPr>
              <a:t>Management Actions:</a:t>
            </a:r>
          </a:p>
          <a:p>
            <a:pPr marL="342900" indent="-342900">
              <a:buClrTx/>
              <a:buSzPct val="100000"/>
              <a:buFont typeface="+mj-lt"/>
              <a:buAutoNum type="arabicPeriod"/>
            </a:pPr>
            <a:r>
              <a:rPr lang="en-US" dirty="0">
                <a:solidFill>
                  <a:schemeClr val="bg1"/>
                </a:solidFill>
                <a:latin typeface="Andalus" pitchFamily="18" charset="-78"/>
                <a:cs typeface="Andalus" pitchFamily="18" charset="-78"/>
              </a:rPr>
              <a:t>Maintain and improve existing wetlands.</a:t>
            </a:r>
          </a:p>
          <a:p>
            <a:pPr marL="342900" indent="-342900">
              <a:buClrTx/>
              <a:buSzPct val="100000"/>
              <a:buFont typeface="+mj-lt"/>
              <a:buAutoNum type="arabicPeriod"/>
            </a:pPr>
            <a:r>
              <a:rPr lang="en-US" dirty="0">
                <a:solidFill>
                  <a:schemeClr val="bg1"/>
                </a:solidFill>
                <a:latin typeface="Andalus" pitchFamily="18" charset="-78"/>
                <a:cs typeface="Andalus" pitchFamily="18" charset="-78"/>
              </a:rPr>
              <a:t>Promote the development of agricultural wetlands</a:t>
            </a:r>
          </a:p>
          <a:p>
            <a:pPr marL="342900" indent="-342900"/>
            <a:endParaRPr lang="en-US" dirty="0">
              <a:solidFill>
                <a:schemeClr val="bg1"/>
              </a:solidFill>
              <a:latin typeface="Andalus" pitchFamily="18" charset="-78"/>
              <a:cs typeface="Andalus" pitchFamily="18" charset="-78"/>
            </a:endParaRPr>
          </a:p>
          <a:p>
            <a:pPr marL="342900" indent="-342900"/>
            <a:r>
              <a:rPr lang="en-US" b="1" dirty="0">
                <a:solidFill>
                  <a:schemeClr val="bg1"/>
                </a:solidFill>
                <a:latin typeface="Andalus" pitchFamily="18" charset="-78"/>
                <a:cs typeface="Andalus" pitchFamily="18" charset="-78"/>
              </a:rPr>
              <a:t>Management Objective #6:  Sustain and Improve Unique Riparian/Aquatic Features (</a:t>
            </a:r>
            <a:r>
              <a:rPr lang="en-US" b="1" dirty="0" err="1">
                <a:solidFill>
                  <a:schemeClr val="bg1"/>
                </a:solidFill>
                <a:latin typeface="Andalus" pitchFamily="18" charset="-78"/>
                <a:cs typeface="Andalus" pitchFamily="18" charset="-78"/>
              </a:rPr>
              <a:t>e.g</a:t>
            </a:r>
            <a:r>
              <a:rPr lang="en-US" b="1" dirty="0">
                <a:solidFill>
                  <a:schemeClr val="bg1"/>
                </a:solidFill>
                <a:latin typeface="Andalus" pitchFamily="18" charset="-78"/>
                <a:cs typeface="Andalus" pitchFamily="18" charset="-78"/>
              </a:rPr>
              <a:t> Bogs, Springs, Vernal Pools, Fens, Seeps, Wet Meadows)</a:t>
            </a:r>
          </a:p>
          <a:p>
            <a:pPr marL="342900" indent="-342900"/>
            <a:endParaRPr lang="en-US" sz="800" b="1" dirty="0">
              <a:solidFill>
                <a:schemeClr val="bg1"/>
              </a:solidFill>
              <a:latin typeface="Andalus" pitchFamily="18" charset="-78"/>
              <a:cs typeface="Andalus" pitchFamily="18" charset="-78"/>
            </a:endParaRPr>
          </a:p>
          <a:p>
            <a:pPr marL="342900" indent="-342900"/>
            <a:r>
              <a:rPr lang="en-US" b="1" dirty="0">
                <a:solidFill>
                  <a:schemeClr val="bg1"/>
                </a:solidFill>
                <a:latin typeface="Andalus" pitchFamily="18" charset="-78"/>
                <a:cs typeface="Andalus" pitchFamily="18" charset="-78"/>
              </a:rPr>
              <a:t>Management Actions:</a:t>
            </a:r>
          </a:p>
          <a:p>
            <a:pPr marL="342900" indent="-342900">
              <a:buClrTx/>
              <a:buSzPct val="100000"/>
              <a:buFont typeface="+mj-lt"/>
              <a:buAutoNum type="arabicPeriod"/>
            </a:pPr>
            <a:r>
              <a:rPr lang="en-US" dirty="0">
                <a:solidFill>
                  <a:schemeClr val="bg1"/>
                </a:solidFill>
                <a:latin typeface="Andalus" pitchFamily="18" charset="-78"/>
                <a:cs typeface="Andalus" pitchFamily="18" charset="-78"/>
              </a:rPr>
              <a:t>Inventory/document unique riparian/aquatic features on a watershed level</a:t>
            </a:r>
          </a:p>
          <a:p>
            <a:pPr marL="342900" indent="-342900">
              <a:buClrTx/>
              <a:buSzPct val="100000"/>
              <a:buFont typeface="+mj-lt"/>
              <a:buAutoNum type="arabicPeriod"/>
            </a:pPr>
            <a:r>
              <a:rPr lang="en-US" dirty="0">
                <a:solidFill>
                  <a:schemeClr val="bg1"/>
                </a:solidFill>
                <a:latin typeface="Andalus" pitchFamily="18" charset="-78"/>
                <a:cs typeface="Andalus" pitchFamily="18" charset="-78"/>
              </a:rPr>
              <a:t>Create a database of unique riparian/aquatic features that maintains confidentiality for private lands.</a:t>
            </a:r>
          </a:p>
          <a:p>
            <a:pPr marL="342900" indent="-342900">
              <a:buClrTx/>
              <a:buSzPct val="100000"/>
              <a:buFont typeface="+mj-lt"/>
              <a:buAutoNum type="arabicPeriod"/>
            </a:pPr>
            <a:r>
              <a:rPr lang="en-US" dirty="0">
                <a:solidFill>
                  <a:schemeClr val="bg1"/>
                </a:solidFill>
                <a:latin typeface="Andalus" pitchFamily="18" charset="-78"/>
                <a:cs typeface="Andalus" pitchFamily="18" charset="-78"/>
              </a:rPr>
              <a:t>Provide education on the importance of ecosystem function for unique aquatic features.</a:t>
            </a:r>
          </a:p>
          <a:p>
            <a:pPr marL="342900" indent="-342900">
              <a:buClrTx/>
              <a:buSzPct val="100000"/>
              <a:buFont typeface="+mj-lt"/>
              <a:buAutoNum type="arabicPeriod"/>
            </a:pPr>
            <a:r>
              <a:rPr lang="en-US" dirty="0">
                <a:solidFill>
                  <a:schemeClr val="bg1"/>
                </a:solidFill>
                <a:latin typeface="Andalus" pitchFamily="18" charset="-78"/>
                <a:cs typeface="Andalus" pitchFamily="18" charset="-78"/>
              </a:rPr>
              <a:t>Develop and promote sustainable management options within the Susan River Watershed.</a:t>
            </a:r>
          </a:p>
        </p:txBody>
      </p:sp>
      <p:sp>
        <p:nvSpPr>
          <p:cNvPr id="4" name="Content Placeholder 3"/>
          <p:cNvSpPr>
            <a:spLocks noGrp="1"/>
          </p:cNvSpPr>
          <p:nvPr>
            <p:ph sz="half" idx="1"/>
          </p:nvPr>
        </p:nvSpPr>
        <p:spPr>
          <a:xfrm>
            <a:off x="7010400" y="1600200"/>
            <a:ext cx="1905000" cy="2895600"/>
          </a:xfrm>
        </p:spPr>
        <p:txBody>
          <a:bodyPr/>
          <a:lstStyle/>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946150"/>
          </a:xfrm>
        </p:spPr>
        <p:txBody>
          <a:bodyPr/>
          <a:lstStyle/>
          <a:p>
            <a:pPr algn="ctr"/>
            <a:r>
              <a:rPr lang="en-US" sz="3200" dirty="0">
                <a:solidFill>
                  <a:schemeClr val="bg1"/>
                </a:solidFill>
                <a:latin typeface="Andalus" pitchFamily="18" charset="-78"/>
                <a:cs typeface="Andalus" pitchFamily="18" charset="-78"/>
              </a:rPr>
              <a:t>Susan River Watershed Management Strategy</a:t>
            </a:r>
            <a:br>
              <a:rPr lang="en-US" dirty="0">
                <a:solidFill>
                  <a:schemeClr val="bg1"/>
                </a:solidFill>
                <a:latin typeface="Andalus" pitchFamily="18" charset="-78"/>
                <a:cs typeface="Andalus" pitchFamily="18" charset="-78"/>
              </a:rPr>
            </a:br>
            <a:r>
              <a:rPr lang="en-US" sz="2000" dirty="0">
                <a:solidFill>
                  <a:schemeClr val="bg1"/>
                </a:solidFill>
                <a:latin typeface="Andalus" pitchFamily="18" charset="-78"/>
                <a:cs typeface="Andalus" pitchFamily="18" charset="-78"/>
              </a:rPr>
              <a:t>Goal #5:  Sustain and Improve Upland Vegetation and Wildlife Communities</a:t>
            </a:r>
            <a:endParaRPr lang="en-US" dirty="0"/>
          </a:p>
        </p:txBody>
      </p:sp>
      <p:sp>
        <p:nvSpPr>
          <p:cNvPr id="3" name="Text Placeholder 2"/>
          <p:cNvSpPr>
            <a:spLocks noGrp="1"/>
          </p:cNvSpPr>
          <p:nvPr>
            <p:ph type="body" idx="2"/>
          </p:nvPr>
        </p:nvSpPr>
        <p:spPr>
          <a:xfrm>
            <a:off x="457200" y="1371600"/>
            <a:ext cx="5105400" cy="5181600"/>
          </a:xfrm>
        </p:spPr>
        <p:txBody>
          <a:bodyPr>
            <a:normAutofit lnSpcReduction="10000"/>
          </a:bodyPr>
          <a:lstStyle/>
          <a:p>
            <a:r>
              <a:rPr lang="en-US" sz="2000" b="1" dirty="0">
                <a:solidFill>
                  <a:schemeClr val="bg1"/>
                </a:solidFill>
                <a:latin typeface="Andalus" pitchFamily="18" charset="-78"/>
                <a:cs typeface="Andalus" pitchFamily="18" charset="-78"/>
              </a:rPr>
              <a:t>Existing Conditions and Assessment Conclusions:</a:t>
            </a:r>
          </a:p>
          <a:p>
            <a:pPr>
              <a:buClrTx/>
              <a:buSzPct val="100000"/>
              <a:buFont typeface="Arial" pitchFamily="34" charset="0"/>
              <a:buChar char="•"/>
            </a:pPr>
            <a:r>
              <a:rPr lang="en-US" sz="2000" dirty="0">
                <a:solidFill>
                  <a:schemeClr val="bg1"/>
                </a:solidFill>
                <a:latin typeface="Andalus" pitchFamily="18" charset="-78"/>
                <a:cs typeface="Andalus" pitchFamily="18" charset="-78"/>
              </a:rPr>
              <a:t>  Past Management activities have altered natural processes impacting important communities such as </a:t>
            </a:r>
            <a:r>
              <a:rPr lang="en-US" sz="2000" b="1" dirty="0">
                <a:solidFill>
                  <a:schemeClr val="bg1"/>
                </a:solidFill>
                <a:latin typeface="Andalus" pitchFamily="18" charset="-78"/>
                <a:cs typeface="Andalus" pitchFamily="18" charset="-78"/>
              </a:rPr>
              <a:t>Sagebrush steppe </a:t>
            </a:r>
            <a:r>
              <a:rPr lang="en-US" sz="2000" dirty="0">
                <a:solidFill>
                  <a:schemeClr val="bg1"/>
                </a:solidFill>
                <a:latin typeface="Andalus" pitchFamily="18" charset="-78"/>
                <a:cs typeface="Andalus" pitchFamily="18" charset="-78"/>
              </a:rPr>
              <a:t>and </a:t>
            </a:r>
            <a:r>
              <a:rPr lang="en-US" sz="2000" b="1" dirty="0">
                <a:solidFill>
                  <a:schemeClr val="bg1"/>
                </a:solidFill>
                <a:latin typeface="Andalus" pitchFamily="18" charset="-78"/>
                <a:cs typeface="Andalus" pitchFamily="18" charset="-78"/>
              </a:rPr>
              <a:t>aspen.</a:t>
            </a:r>
          </a:p>
          <a:p>
            <a:pPr>
              <a:buClrTx/>
              <a:buSzPct val="100000"/>
              <a:buFont typeface="Arial" pitchFamily="34" charset="0"/>
              <a:buChar char="•"/>
            </a:pPr>
            <a:r>
              <a:rPr lang="en-US" sz="2000" b="1" dirty="0">
                <a:solidFill>
                  <a:schemeClr val="bg1"/>
                </a:solidFill>
                <a:latin typeface="Andalus" pitchFamily="18" charset="-78"/>
                <a:cs typeface="Andalus" pitchFamily="18" charset="-78"/>
              </a:rPr>
              <a:t>  </a:t>
            </a:r>
            <a:r>
              <a:rPr lang="en-US" sz="2000" dirty="0">
                <a:solidFill>
                  <a:schemeClr val="bg1"/>
                </a:solidFill>
                <a:latin typeface="Andalus" pitchFamily="18" charset="-78"/>
                <a:cs typeface="Andalus" pitchFamily="18" charset="-78"/>
              </a:rPr>
              <a:t>Upland communities include eastside pine, mixed conifer, white fir, red fir, and alpine forests, intermixed with mountain brush stands and meadows.</a:t>
            </a:r>
          </a:p>
          <a:p>
            <a:pPr>
              <a:buClrTx/>
              <a:buSzPct val="100000"/>
              <a:buFont typeface="Arial" pitchFamily="34" charset="0"/>
              <a:buChar char="•"/>
            </a:pPr>
            <a:r>
              <a:rPr lang="en-US" sz="2000" dirty="0">
                <a:solidFill>
                  <a:schemeClr val="bg1"/>
                </a:solidFill>
                <a:latin typeface="Andalus" pitchFamily="18" charset="-78"/>
                <a:cs typeface="Andalus" pitchFamily="18" charset="-78"/>
              </a:rPr>
              <a:t>  Both sagebrush steppe and forest ecosystems in the watershed have been impacted by fire suppression.</a:t>
            </a:r>
          </a:p>
          <a:p>
            <a:pPr>
              <a:buClrTx/>
              <a:buSzPct val="100000"/>
              <a:buFont typeface="Arial" pitchFamily="34" charset="0"/>
              <a:buChar char="•"/>
            </a:pPr>
            <a:r>
              <a:rPr lang="en-US" sz="2000" dirty="0">
                <a:solidFill>
                  <a:schemeClr val="bg1"/>
                </a:solidFill>
                <a:latin typeface="Andalus" pitchFamily="18" charset="-78"/>
                <a:cs typeface="Andalus" pitchFamily="18" charset="-78"/>
              </a:rPr>
              <a:t>  It is important to promote national investment in public land restoration as over 60% of this critical habitat is under federal management.</a:t>
            </a:r>
          </a:p>
          <a:p>
            <a:pPr>
              <a:buFont typeface="Arial" pitchFamily="34" charset="0"/>
              <a:buChar char="•"/>
            </a:pPr>
            <a:endParaRPr lang="en-US" b="1" dirty="0">
              <a:solidFill>
                <a:schemeClr val="bg1"/>
              </a:solidFill>
              <a:latin typeface="Andalus" pitchFamily="18" charset="-78"/>
              <a:cs typeface="Andalus" pitchFamily="18" charset="-78"/>
            </a:endParaRPr>
          </a:p>
        </p:txBody>
      </p:sp>
      <p:pic>
        <p:nvPicPr>
          <p:cNvPr id="6" name="Content Placeholder 5" descr="DSC00172.JPG"/>
          <p:cNvPicPr>
            <a:picLocks noGrp="1" noChangeAspect="1"/>
          </p:cNvPicPr>
          <p:nvPr>
            <p:ph sz="half" idx="1"/>
          </p:nvPr>
        </p:nvPicPr>
        <p:blipFill>
          <a:blip r:embed="rId2" cstate="print"/>
          <a:stretch>
            <a:fillRect/>
          </a:stretch>
        </p:blipFill>
        <p:spPr>
          <a:xfrm>
            <a:off x="5486400" y="2057400"/>
            <a:ext cx="3149600" cy="2362200"/>
          </a:xfrm>
        </p:spPr>
      </p:pic>
      <p:sp>
        <p:nvSpPr>
          <p:cNvPr id="7" name="TextBox 6"/>
          <p:cNvSpPr txBox="1"/>
          <p:nvPr/>
        </p:nvSpPr>
        <p:spPr>
          <a:xfrm>
            <a:off x="5486400" y="4419600"/>
            <a:ext cx="3124200" cy="584775"/>
          </a:xfrm>
          <a:prstGeom prst="rect">
            <a:avLst/>
          </a:prstGeom>
          <a:noFill/>
        </p:spPr>
        <p:txBody>
          <a:bodyPr wrap="square" rtlCol="0">
            <a:spAutoFit/>
          </a:bodyPr>
          <a:lstStyle/>
          <a:p>
            <a:r>
              <a:rPr lang="en-US" sz="1600" b="1" i="1" dirty="0">
                <a:solidFill>
                  <a:schemeClr val="bg1"/>
                </a:solidFill>
                <a:latin typeface="Andalus" pitchFamily="18" charset="-78"/>
                <a:cs typeface="Andalus" pitchFamily="18" charset="-78"/>
              </a:rPr>
              <a:t>Sagebrush steppe habitat within the Susan River Watershed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9144000" cy="946150"/>
          </a:xfrm>
        </p:spPr>
        <p:txBody>
          <a:bodyPr>
            <a:normAutofit fontScale="90000"/>
          </a:bodyPr>
          <a:lstStyle/>
          <a:p>
            <a:pPr algn="ctr"/>
            <a:r>
              <a:rPr lang="en-US" sz="3600" dirty="0">
                <a:solidFill>
                  <a:schemeClr val="bg1"/>
                </a:solidFill>
                <a:latin typeface="Andalus" pitchFamily="18" charset="-78"/>
                <a:cs typeface="Andalus" pitchFamily="18" charset="-78"/>
              </a:rPr>
              <a:t>Susan River Watershed Management Strategy</a:t>
            </a:r>
            <a:br>
              <a:rPr lang="en-US" dirty="0">
                <a:solidFill>
                  <a:schemeClr val="bg1"/>
                </a:solidFill>
                <a:latin typeface="Andalus" pitchFamily="18" charset="-78"/>
                <a:cs typeface="Andalus" pitchFamily="18" charset="-78"/>
              </a:rPr>
            </a:br>
            <a:r>
              <a:rPr lang="en-US" sz="2400" dirty="0">
                <a:solidFill>
                  <a:schemeClr val="bg1"/>
                </a:solidFill>
                <a:latin typeface="Andalus" pitchFamily="18" charset="-78"/>
                <a:cs typeface="Andalus" pitchFamily="18" charset="-78"/>
              </a:rPr>
              <a:t>Goal #5:  Sustain and Improve Upland Vegetation and Wildlife Communities</a:t>
            </a:r>
            <a:endParaRPr lang="en-US" dirty="0"/>
          </a:p>
        </p:txBody>
      </p:sp>
      <p:sp>
        <p:nvSpPr>
          <p:cNvPr id="3" name="Text Placeholder 2"/>
          <p:cNvSpPr>
            <a:spLocks noGrp="1"/>
          </p:cNvSpPr>
          <p:nvPr>
            <p:ph type="body" idx="2"/>
          </p:nvPr>
        </p:nvSpPr>
        <p:spPr>
          <a:xfrm>
            <a:off x="3276600" y="1371600"/>
            <a:ext cx="5410200" cy="5257800"/>
          </a:xfrm>
        </p:spPr>
        <p:txBody>
          <a:bodyPr>
            <a:normAutofit lnSpcReduction="10000"/>
          </a:bodyPr>
          <a:lstStyle/>
          <a:p>
            <a:r>
              <a:rPr lang="en-US" sz="1800" b="1" dirty="0">
                <a:solidFill>
                  <a:schemeClr val="bg1"/>
                </a:solidFill>
                <a:latin typeface="Andalus" pitchFamily="18" charset="-78"/>
                <a:cs typeface="Andalus" pitchFamily="18" charset="-78"/>
              </a:rPr>
              <a:t>Management Strategy:</a:t>
            </a:r>
          </a:p>
          <a:p>
            <a:endParaRPr lang="en-US" sz="800" dirty="0">
              <a:solidFill>
                <a:schemeClr val="bg1"/>
              </a:solidFill>
              <a:latin typeface="Andalus" pitchFamily="18" charset="-78"/>
              <a:cs typeface="Andalus" pitchFamily="18" charset="-78"/>
            </a:endParaRPr>
          </a:p>
          <a:p>
            <a:r>
              <a:rPr lang="en-US" sz="1600" b="1" i="1" dirty="0">
                <a:solidFill>
                  <a:schemeClr val="bg1"/>
                </a:solidFill>
                <a:latin typeface="Andalus" pitchFamily="18" charset="-78"/>
                <a:cs typeface="Andalus" pitchFamily="18" charset="-78"/>
              </a:rPr>
              <a:t>Management Objective #1:  Restore and sustain sagebrush steppe ecosystems.</a:t>
            </a:r>
          </a:p>
          <a:p>
            <a:endParaRPr lang="en-US" sz="800" dirty="0">
              <a:solidFill>
                <a:schemeClr val="bg1"/>
              </a:solidFill>
              <a:latin typeface="Andalus" pitchFamily="18" charset="-78"/>
              <a:cs typeface="Andalus" pitchFamily="18" charset="-78"/>
            </a:endParaRPr>
          </a:p>
          <a:p>
            <a:r>
              <a:rPr lang="en-US" sz="1600" b="1" dirty="0">
                <a:solidFill>
                  <a:schemeClr val="bg1"/>
                </a:solidFill>
                <a:latin typeface="Andalus" pitchFamily="18" charset="-78"/>
                <a:cs typeface="Andalus" pitchFamily="18" charset="-78"/>
              </a:rPr>
              <a:t>Management Actions:</a:t>
            </a:r>
          </a:p>
          <a:p>
            <a:pPr marL="342900" indent="-342900">
              <a:buClrTx/>
              <a:buSzPct val="100000"/>
              <a:buFont typeface="+mj-lt"/>
              <a:buAutoNum type="arabicPeriod"/>
            </a:pPr>
            <a:r>
              <a:rPr lang="en-US" sz="1600" dirty="0">
                <a:solidFill>
                  <a:schemeClr val="bg1"/>
                </a:solidFill>
                <a:latin typeface="Andalus" pitchFamily="18" charset="-78"/>
                <a:cs typeface="Andalus" pitchFamily="18" charset="-78"/>
              </a:rPr>
              <a:t>Allow fire to play, to the extent practical, its natural cycle.</a:t>
            </a:r>
          </a:p>
          <a:p>
            <a:pPr marL="342900" indent="-342900">
              <a:buClrTx/>
              <a:buSzPct val="100000"/>
              <a:buFont typeface="+mj-lt"/>
              <a:buAutoNum type="arabicPeriod"/>
            </a:pPr>
            <a:r>
              <a:rPr lang="en-US" sz="1600" dirty="0">
                <a:solidFill>
                  <a:schemeClr val="bg1"/>
                </a:solidFill>
                <a:latin typeface="Andalus" pitchFamily="18" charset="-78"/>
                <a:cs typeface="Andalus" pitchFamily="18" charset="-78"/>
              </a:rPr>
              <a:t>Restore a balance of vegetative communities within the sagebrush steppe ecosystem (e.g. grass savannah, low sage, big sage, aspen, juniper).</a:t>
            </a:r>
          </a:p>
          <a:p>
            <a:pPr marL="342900" indent="-342900">
              <a:buClrTx/>
              <a:buSzPct val="100000"/>
              <a:buFont typeface="+mj-lt"/>
              <a:buAutoNum type="arabicPeriod"/>
            </a:pPr>
            <a:r>
              <a:rPr lang="en-US" sz="1600" dirty="0">
                <a:solidFill>
                  <a:schemeClr val="bg1"/>
                </a:solidFill>
                <a:latin typeface="Andalus" pitchFamily="18" charset="-78"/>
                <a:cs typeface="Andalus" pitchFamily="18" charset="-78"/>
              </a:rPr>
              <a:t>Improve range conditions through grazing management.</a:t>
            </a:r>
          </a:p>
          <a:p>
            <a:pPr marL="342900" indent="-342900"/>
            <a:endParaRPr lang="en-US" sz="800" dirty="0">
              <a:solidFill>
                <a:schemeClr val="bg1"/>
              </a:solidFill>
              <a:latin typeface="Andalus" pitchFamily="18" charset="-78"/>
              <a:cs typeface="Andalus" pitchFamily="18" charset="-78"/>
            </a:endParaRPr>
          </a:p>
          <a:p>
            <a:pPr marL="342900" indent="-342900"/>
            <a:r>
              <a:rPr lang="en-US" sz="1600" b="1" i="1" dirty="0">
                <a:solidFill>
                  <a:schemeClr val="bg1"/>
                </a:solidFill>
                <a:latin typeface="Andalus" pitchFamily="18" charset="-78"/>
                <a:cs typeface="Andalus" pitchFamily="18" charset="-78"/>
              </a:rPr>
              <a:t>Management Objective #2: Improve and restore forest ecosystems.</a:t>
            </a:r>
          </a:p>
          <a:p>
            <a:pPr marL="342900" indent="-342900"/>
            <a:endParaRPr lang="en-US" sz="800" dirty="0">
              <a:solidFill>
                <a:schemeClr val="bg1"/>
              </a:solidFill>
              <a:latin typeface="Andalus" pitchFamily="18" charset="-78"/>
              <a:cs typeface="Andalus" pitchFamily="18" charset="-78"/>
            </a:endParaRPr>
          </a:p>
          <a:p>
            <a:pPr marL="342900" indent="-342900"/>
            <a:r>
              <a:rPr lang="en-US" sz="1600" b="1" dirty="0">
                <a:solidFill>
                  <a:schemeClr val="bg1"/>
                </a:solidFill>
                <a:latin typeface="Andalus" pitchFamily="18" charset="-78"/>
                <a:cs typeface="Andalus" pitchFamily="18" charset="-78"/>
              </a:rPr>
              <a:t>Management Actions:</a:t>
            </a:r>
          </a:p>
          <a:p>
            <a:pPr marL="342900" indent="-342900">
              <a:buFont typeface="+mj-lt"/>
              <a:buAutoNum type="arabicPeriod"/>
            </a:pPr>
            <a:r>
              <a:rPr lang="en-US" sz="1600" dirty="0">
                <a:solidFill>
                  <a:schemeClr val="bg1"/>
                </a:solidFill>
                <a:latin typeface="Andalus" pitchFamily="18" charset="-78"/>
                <a:cs typeface="Andalus" pitchFamily="18" charset="-78"/>
              </a:rPr>
              <a:t>Restore forest ecosystems to fire adapted/resilient systems.</a:t>
            </a:r>
          </a:p>
          <a:p>
            <a:pPr marL="342900" indent="-342900">
              <a:buFont typeface="+mj-lt"/>
              <a:buAutoNum type="arabicPeriod"/>
            </a:pPr>
            <a:r>
              <a:rPr lang="en-US" sz="1600" dirty="0">
                <a:solidFill>
                  <a:schemeClr val="bg1"/>
                </a:solidFill>
                <a:latin typeface="Andalus" pitchFamily="18" charset="-78"/>
                <a:cs typeface="Andalus" pitchFamily="18" charset="-78"/>
              </a:rPr>
              <a:t>Aggressively develop economic partnerships to implement cross boundary landscape scale treatments.</a:t>
            </a:r>
          </a:p>
          <a:p>
            <a:pPr marL="342900" indent="-342900">
              <a:buFont typeface="+mj-lt"/>
              <a:buAutoNum type="arabicPeriod"/>
            </a:pPr>
            <a:r>
              <a:rPr lang="en-US" sz="1600" dirty="0">
                <a:solidFill>
                  <a:schemeClr val="bg1"/>
                </a:solidFill>
                <a:latin typeface="Andalus" pitchFamily="18" charset="-78"/>
                <a:cs typeface="Andalus" pitchFamily="18" charset="-78"/>
              </a:rPr>
              <a:t>Maintain and increase forest products industry capacity in order to implement treatments.</a:t>
            </a:r>
          </a:p>
        </p:txBody>
      </p:sp>
      <p:pic>
        <p:nvPicPr>
          <p:cNvPr id="5" name="Content Placeholder 4" descr="L1030609.JPG"/>
          <p:cNvPicPr>
            <a:picLocks noGrp="1" noChangeAspect="1"/>
          </p:cNvPicPr>
          <p:nvPr>
            <p:ph sz="half" idx="1"/>
          </p:nvPr>
        </p:nvPicPr>
        <p:blipFill>
          <a:blip r:embed="rId2" cstate="print"/>
          <a:stretch>
            <a:fillRect/>
          </a:stretch>
        </p:blipFill>
        <p:spPr>
          <a:xfrm>
            <a:off x="457200" y="2362200"/>
            <a:ext cx="2514600" cy="188595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276600" cy="717550"/>
          </a:xfrm>
        </p:spPr>
        <p:txBody>
          <a:bodyPr>
            <a:normAutofit/>
          </a:bodyPr>
          <a:lstStyle/>
          <a:p>
            <a:pPr algn="ctr"/>
            <a:r>
              <a:rPr lang="en-US" sz="2400" b="1" dirty="0">
                <a:solidFill>
                  <a:schemeClr val="bg1"/>
                </a:solidFill>
                <a:latin typeface="Andalus" pitchFamily="18" charset="-78"/>
                <a:cs typeface="Andalus" pitchFamily="18" charset="-78"/>
              </a:rPr>
              <a:t>Susan River Watershed</a:t>
            </a:r>
          </a:p>
        </p:txBody>
      </p:sp>
      <p:sp>
        <p:nvSpPr>
          <p:cNvPr id="4" name="Text Placeholder 3"/>
          <p:cNvSpPr>
            <a:spLocks noGrp="1"/>
          </p:cNvSpPr>
          <p:nvPr>
            <p:ph type="body" idx="2"/>
          </p:nvPr>
        </p:nvSpPr>
        <p:spPr>
          <a:xfrm>
            <a:off x="533400" y="990600"/>
            <a:ext cx="3200400" cy="3276600"/>
          </a:xfrm>
        </p:spPr>
        <p:txBody>
          <a:bodyPr>
            <a:normAutofit lnSpcReduction="10000"/>
          </a:bodyPr>
          <a:lstStyle/>
          <a:p>
            <a:pPr>
              <a:buClrTx/>
              <a:buSzPct val="100000"/>
              <a:buFont typeface="Arial" pitchFamily="34" charset="0"/>
              <a:buChar char="•"/>
            </a:pPr>
            <a:r>
              <a:rPr lang="en-US" sz="1700" dirty="0">
                <a:solidFill>
                  <a:schemeClr val="bg1"/>
                </a:solidFill>
                <a:latin typeface="Andalus" pitchFamily="18" charset="-78"/>
                <a:cs typeface="Andalus" pitchFamily="18" charset="-78"/>
              </a:rPr>
              <a:t>  </a:t>
            </a:r>
            <a:r>
              <a:rPr lang="en-US" sz="2000" dirty="0">
                <a:solidFill>
                  <a:schemeClr val="bg1"/>
                </a:solidFill>
                <a:latin typeface="Andalus" pitchFamily="18" charset="-78"/>
                <a:cs typeface="Andalus" pitchFamily="18" charset="-78"/>
              </a:rPr>
              <a:t>Located in northeastern California - Lassen County. </a:t>
            </a:r>
          </a:p>
          <a:p>
            <a:pPr>
              <a:buClrTx/>
              <a:buSzPct val="100000"/>
              <a:buFont typeface="Arial" pitchFamily="34" charset="0"/>
              <a:buChar char="•"/>
            </a:pPr>
            <a:r>
              <a:rPr lang="en-US" sz="2000" dirty="0">
                <a:solidFill>
                  <a:schemeClr val="bg1"/>
                </a:solidFill>
                <a:latin typeface="Andalus" pitchFamily="18" charset="-78"/>
                <a:cs typeface="Andalus" pitchFamily="18" charset="-78"/>
              </a:rPr>
              <a:t>  Drains approximately 748,875 acres, or 1170 square miles of land;</a:t>
            </a:r>
          </a:p>
          <a:p>
            <a:pPr>
              <a:buClrTx/>
              <a:buSzPct val="100000"/>
              <a:buFont typeface="Arial" pitchFamily="34" charset="0"/>
              <a:buChar char="•"/>
            </a:pPr>
            <a:r>
              <a:rPr lang="en-US" sz="2000" dirty="0">
                <a:solidFill>
                  <a:schemeClr val="bg1"/>
                </a:solidFill>
                <a:latin typeface="Andalus" pitchFamily="18" charset="-78"/>
                <a:cs typeface="Andalus" pitchFamily="18" charset="-78"/>
              </a:rPr>
              <a:t>Ranges in elevation from 7000 feet above sea level at the headwaters and 4000 feet in the Honey Lake Valley on the east end of the project.</a:t>
            </a:r>
          </a:p>
          <a:p>
            <a:pPr>
              <a:buFont typeface="Arial" pitchFamily="34" charset="0"/>
              <a:buChar char="•"/>
            </a:pPr>
            <a:endParaRPr lang="en-US" sz="1700" dirty="0">
              <a:solidFill>
                <a:schemeClr val="bg1"/>
              </a:solidFill>
              <a:latin typeface="Andalus" pitchFamily="18" charset="-78"/>
              <a:cs typeface="Andalus" pitchFamily="18" charset="-78"/>
            </a:endParaRPr>
          </a:p>
          <a:p>
            <a:pPr>
              <a:buFont typeface="Arial" pitchFamily="34" charset="0"/>
              <a:buChar char="•"/>
            </a:pPr>
            <a:endParaRPr lang="en-US" dirty="0"/>
          </a:p>
          <a:p>
            <a:endParaRPr lang="en-US" dirty="0"/>
          </a:p>
        </p:txBody>
      </p:sp>
      <p:sp>
        <p:nvSpPr>
          <p:cNvPr id="7" name="TextBox 6"/>
          <p:cNvSpPr txBox="1"/>
          <p:nvPr/>
        </p:nvSpPr>
        <p:spPr>
          <a:xfrm>
            <a:off x="457200" y="4191000"/>
            <a:ext cx="8229600" cy="2816156"/>
          </a:xfrm>
          <a:prstGeom prst="rect">
            <a:avLst/>
          </a:prstGeom>
          <a:noFill/>
        </p:spPr>
        <p:txBody>
          <a:bodyPr wrap="square" rtlCol="0">
            <a:spAutoFit/>
          </a:bodyPr>
          <a:lstStyle/>
          <a:p>
            <a:pPr>
              <a:buFont typeface="Arial" pitchFamily="34" charset="0"/>
              <a:buChar char="•"/>
            </a:pPr>
            <a:r>
              <a:rPr lang="en-US" sz="2000" dirty="0">
                <a:solidFill>
                  <a:schemeClr val="bg1"/>
                </a:solidFill>
                <a:latin typeface="Andalus" pitchFamily="18" charset="-78"/>
                <a:cs typeface="Andalus" pitchFamily="18" charset="-78"/>
              </a:rPr>
              <a:t>Precipitation ranges widely with elevation, higher elevations receive over 45 inches of precipitation per year in the Caribou Wilderness on the west end of the watershed, mainly in the form of winter snowfall. In contrast, the alluvial valleys (such as along the mainstream Susan River) are more arid, receiving 7-12 inches of precipitation per year mainly as rain and rapidly melting snow.</a:t>
            </a:r>
          </a:p>
          <a:p>
            <a:pPr>
              <a:buFont typeface="Arial" pitchFamily="34" charset="0"/>
              <a:buChar char="•"/>
            </a:pPr>
            <a:r>
              <a:rPr lang="en-US" sz="2000" dirty="0">
                <a:solidFill>
                  <a:schemeClr val="bg1"/>
                </a:solidFill>
                <a:latin typeface="Andalus" pitchFamily="18" charset="-78"/>
                <a:cs typeface="Andalus" pitchFamily="18" charset="-78"/>
              </a:rPr>
              <a:t>Agricultural land, timber, rangeland, and fish and wildlife habitat are highly valuable resources within the Susan River Watershed.</a:t>
            </a:r>
          </a:p>
          <a:p>
            <a:r>
              <a:rPr lang="en-US" sz="1700" dirty="0"/>
              <a:t> </a:t>
            </a:r>
            <a:r>
              <a:rPr lang="en-US" sz="1700" b="1" dirty="0"/>
              <a:t> </a:t>
            </a:r>
            <a:endParaRPr lang="en-US" sz="1700" dirty="0"/>
          </a:p>
        </p:txBody>
      </p:sp>
      <p:pic>
        <p:nvPicPr>
          <p:cNvPr id="11" name="Picture 10" descr="SRW RWA Precipitation.jpg"/>
          <p:cNvPicPr>
            <a:picLocks noChangeAspect="1"/>
          </p:cNvPicPr>
          <p:nvPr/>
        </p:nvPicPr>
        <p:blipFill>
          <a:blip r:embed="rId2" cstate="print"/>
          <a:stretch>
            <a:fillRect/>
          </a:stretch>
        </p:blipFill>
        <p:spPr>
          <a:xfrm>
            <a:off x="3755988" y="533400"/>
            <a:ext cx="4949100" cy="3581400"/>
          </a:xfrm>
          <a:prstGeom prst="rect">
            <a:avLst/>
          </a:prstGeom>
          <a:ln>
            <a:solidFill>
              <a:schemeClr val="bg1"/>
            </a:solidFill>
          </a:ln>
        </p:spPr>
      </p:pic>
      <p:sp>
        <p:nvSpPr>
          <p:cNvPr id="12" name="Content Placeholder 11"/>
          <p:cNvSpPr>
            <a:spLocks noGrp="1"/>
          </p:cNvSpPr>
          <p:nvPr>
            <p:ph sz="half" idx="1"/>
          </p:nvPr>
        </p:nvSpPr>
        <p:spPr>
          <a:xfrm>
            <a:off x="7772400" y="533400"/>
            <a:ext cx="615950" cy="304800"/>
          </a:xfrm>
        </p:spPr>
        <p:txBody>
          <a:bodyPr>
            <a:normAutofit fontScale="62500" lnSpcReduction="20000"/>
          </a:bodyPr>
          <a:lstStyle/>
          <a:p>
            <a:pPr>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62050"/>
          </a:xfrm>
        </p:spPr>
        <p:txBody>
          <a:bodyPr/>
          <a:lstStyle/>
          <a:p>
            <a:pPr algn="ctr"/>
            <a:r>
              <a:rPr lang="en-US" sz="3200" dirty="0">
                <a:solidFill>
                  <a:schemeClr val="bg1"/>
                </a:solidFill>
                <a:latin typeface="Andalus" pitchFamily="18" charset="-78"/>
                <a:cs typeface="Andalus" pitchFamily="18" charset="-78"/>
              </a:rPr>
              <a:t>Susan River Watershed Management Strategy</a:t>
            </a:r>
            <a:br>
              <a:rPr lang="en-US" dirty="0">
                <a:solidFill>
                  <a:schemeClr val="bg1"/>
                </a:solidFill>
                <a:latin typeface="Andalus" pitchFamily="18" charset="-78"/>
                <a:cs typeface="Andalus" pitchFamily="18" charset="-78"/>
              </a:rPr>
            </a:br>
            <a:r>
              <a:rPr lang="en-US" sz="2000" dirty="0">
                <a:solidFill>
                  <a:schemeClr val="bg1"/>
                </a:solidFill>
                <a:latin typeface="Andalus" pitchFamily="18" charset="-78"/>
                <a:cs typeface="Andalus" pitchFamily="18" charset="-78"/>
              </a:rPr>
              <a:t>Goal #5:  Sustain and Improve Upland Vegetation and Wildlife Communities</a:t>
            </a:r>
            <a:endParaRPr lang="en-US" dirty="0"/>
          </a:p>
        </p:txBody>
      </p:sp>
      <p:sp>
        <p:nvSpPr>
          <p:cNvPr id="3" name="Text Placeholder 2"/>
          <p:cNvSpPr>
            <a:spLocks noGrp="1"/>
          </p:cNvSpPr>
          <p:nvPr>
            <p:ph type="body" idx="2"/>
          </p:nvPr>
        </p:nvSpPr>
        <p:spPr>
          <a:xfrm>
            <a:off x="457200" y="1219200"/>
            <a:ext cx="5029200" cy="5334000"/>
          </a:xfrm>
        </p:spPr>
        <p:txBody>
          <a:bodyPr>
            <a:normAutofit/>
          </a:bodyPr>
          <a:lstStyle/>
          <a:p>
            <a:r>
              <a:rPr lang="en-US" sz="1600" b="1" i="1" dirty="0">
                <a:solidFill>
                  <a:schemeClr val="bg1"/>
                </a:solidFill>
                <a:latin typeface="Andalus" pitchFamily="18" charset="-78"/>
                <a:cs typeface="Andalus" pitchFamily="18" charset="-78"/>
              </a:rPr>
              <a:t>Management Objective #3:  Sustains and Improve Aspen Ecosystems</a:t>
            </a:r>
          </a:p>
          <a:p>
            <a:endParaRPr lang="en-US" sz="800" dirty="0">
              <a:solidFill>
                <a:schemeClr val="bg1"/>
              </a:solidFill>
              <a:latin typeface="Andalus" pitchFamily="18" charset="-78"/>
              <a:cs typeface="Andalus" pitchFamily="18" charset="-78"/>
            </a:endParaRPr>
          </a:p>
          <a:p>
            <a:r>
              <a:rPr lang="en-US" sz="1600" b="1" dirty="0">
                <a:solidFill>
                  <a:schemeClr val="bg1"/>
                </a:solidFill>
                <a:latin typeface="Andalus" pitchFamily="18" charset="-78"/>
                <a:cs typeface="Andalus" pitchFamily="18" charset="-78"/>
              </a:rPr>
              <a:t>Management Actions:</a:t>
            </a:r>
          </a:p>
          <a:p>
            <a:pPr marL="342900" indent="-342900">
              <a:buClrTx/>
              <a:buFont typeface="+mj-lt"/>
              <a:buAutoNum type="arabicPeriod"/>
            </a:pPr>
            <a:r>
              <a:rPr lang="en-US" sz="1600" dirty="0">
                <a:solidFill>
                  <a:schemeClr val="bg1"/>
                </a:solidFill>
                <a:latin typeface="Andalus" pitchFamily="18" charset="-78"/>
                <a:cs typeface="Andalus" pitchFamily="18" charset="-78"/>
              </a:rPr>
              <a:t>Reduce conifer encroachment</a:t>
            </a:r>
          </a:p>
          <a:p>
            <a:pPr marL="342900" indent="-342900">
              <a:buClrTx/>
              <a:buFont typeface="+mj-lt"/>
              <a:buAutoNum type="arabicPeriod"/>
            </a:pPr>
            <a:r>
              <a:rPr lang="en-US" sz="1600" dirty="0">
                <a:solidFill>
                  <a:schemeClr val="bg1"/>
                </a:solidFill>
                <a:latin typeface="Andalus" pitchFamily="18" charset="-78"/>
                <a:cs typeface="Andalus" pitchFamily="18" charset="-78"/>
              </a:rPr>
              <a:t>Improve grazing management to encourage young aspen growth.</a:t>
            </a:r>
          </a:p>
          <a:p>
            <a:pPr marL="342900" indent="-342900">
              <a:buClrTx/>
              <a:buFont typeface="+mj-lt"/>
              <a:buAutoNum type="arabicPeriod"/>
            </a:pPr>
            <a:r>
              <a:rPr lang="en-US" sz="1600" dirty="0">
                <a:solidFill>
                  <a:schemeClr val="bg1"/>
                </a:solidFill>
                <a:latin typeface="Andalus" pitchFamily="18" charset="-78"/>
                <a:cs typeface="Andalus" pitchFamily="18" charset="-78"/>
              </a:rPr>
              <a:t>Increase awareness on the importance of aspen ecosystem function and allow fire to play, to the extent practical, its natural role.</a:t>
            </a:r>
          </a:p>
          <a:p>
            <a:pPr marL="342900" indent="-342900"/>
            <a:endParaRPr lang="en-US" sz="800" dirty="0">
              <a:solidFill>
                <a:schemeClr val="bg1"/>
              </a:solidFill>
              <a:latin typeface="Andalus" pitchFamily="18" charset="-78"/>
              <a:cs typeface="Andalus" pitchFamily="18" charset="-78"/>
            </a:endParaRPr>
          </a:p>
          <a:p>
            <a:pPr marL="342900" indent="-342900"/>
            <a:r>
              <a:rPr lang="en-US" sz="1600" b="1" i="1" dirty="0">
                <a:solidFill>
                  <a:schemeClr val="bg1"/>
                </a:solidFill>
                <a:latin typeface="Andalus" pitchFamily="18" charset="-78"/>
                <a:cs typeface="Andalus" pitchFamily="18" charset="-78"/>
              </a:rPr>
              <a:t>Management Objective #4:  Restore and improve meadow and grassland communities.</a:t>
            </a:r>
          </a:p>
          <a:p>
            <a:pPr marL="342900" indent="-342900"/>
            <a:endParaRPr lang="en-US" sz="800" dirty="0">
              <a:solidFill>
                <a:schemeClr val="bg1"/>
              </a:solidFill>
              <a:latin typeface="Andalus" pitchFamily="18" charset="-78"/>
              <a:cs typeface="Andalus" pitchFamily="18" charset="-78"/>
            </a:endParaRPr>
          </a:p>
          <a:p>
            <a:pPr marL="342900" indent="-342900"/>
            <a:r>
              <a:rPr lang="en-US" sz="1600" b="1" dirty="0">
                <a:solidFill>
                  <a:schemeClr val="bg1"/>
                </a:solidFill>
                <a:latin typeface="Andalus" pitchFamily="18" charset="-78"/>
                <a:cs typeface="Andalus" pitchFamily="18" charset="-78"/>
              </a:rPr>
              <a:t>Management Actions:</a:t>
            </a:r>
          </a:p>
          <a:p>
            <a:pPr marL="342900" indent="-342900">
              <a:buClrTx/>
              <a:buFont typeface="+mj-lt"/>
              <a:buAutoNum type="arabicPeriod"/>
            </a:pPr>
            <a:r>
              <a:rPr lang="en-US" sz="1600" dirty="0">
                <a:solidFill>
                  <a:schemeClr val="bg1"/>
                </a:solidFill>
                <a:latin typeface="Andalus" pitchFamily="18" charset="-78"/>
                <a:cs typeface="Andalus" pitchFamily="18" charset="-78"/>
              </a:rPr>
              <a:t>Reduce conifer encroachment into historic meadow communities.</a:t>
            </a:r>
          </a:p>
          <a:p>
            <a:pPr marL="342900" indent="-342900">
              <a:buClrTx/>
              <a:buFont typeface="+mj-lt"/>
              <a:buAutoNum type="arabicPeriod"/>
            </a:pPr>
            <a:r>
              <a:rPr lang="en-US" sz="1600" dirty="0">
                <a:solidFill>
                  <a:schemeClr val="bg1"/>
                </a:solidFill>
                <a:latin typeface="Andalus" pitchFamily="18" charset="-78"/>
                <a:cs typeface="Andalus" pitchFamily="18" charset="-78"/>
              </a:rPr>
              <a:t>Improve grazing management to restore native plant communities.</a:t>
            </a:r>
          </a:p>
          <a:p>
            <a:pPr marL="342900" indent="-342900">
              <a:buClrTx/>
              <a:buFont typeface="+mj-lt"/>
              <a:buAutoNum type="arabicPeriod"/>
            </a:pPr>
            <a:r>
              <a:rPr lang="en-US" sz="1600" dirty="0">
                <a:solidFill>
                  <a:schemeClr val="bg1"/>
                </a:solidFill>
                <a:latin typeface="Andalus" pitchFamily="18" charset="-78"/>
                <a:cs typeface="Andalus" pitchFamily="18" charset="-78"/>
              </a:rPr>
              <a:t>Allow fire to play its natural role.</a:t>
            </a:r>
          </a:p>
          <a:p>
            <a:pPr marL="342900" indent="-342900">
              <a:buFont typeface="+mj-lt"/>
              <a:buAutoNum type="arabicPeriod"/>
            </a:pPr>
            <a:endParaRPr lang="en-US" sz="1600" dirty="0">
              <a:solidFill>
                <a:schemeClr val="bg1"/>
              </a:solidFill>
              <a:latin typeface="Andalus" pitchFamily="18" charset="-78"/>
              <a:cs typeface="Andalus" pitchFamily="18" charset="-78"/>
            </a:endParaRPr>
          </a:p>
        </p:txBody>
      </p:sp>
      <p:pic>
        <p:nvPicPr>
          <p:cNvPr id="5" name="Content Placeholder 4" descr="DSC00719.JPG"/>
          <p:cNvPicPr>
            <a:picLocks noGrp="1" noChangeAspect="1"/>
          </p:cNvPicPr>
          <p:nvPr>
            <p:ph sz="half" idx="1"/>
          </p:nvPr>
        </p:nvPicPr>
        <p:blipFill>
          <a:blip r:embed="rId2" cstate="print"/>
          <a:stretch>
            <a:fillRect/>
          </a:stretch>
        </p:blipFill>
        <p:spPr>
          <a:xfrm>
            <a:off x="5562600" y="2209800"/>
            <a:ext cx="3048000" cy="2286000"/>
          </a:xfrm>
        </p:spPr>
      </p:pic>
      <p:sp>
        <p:nvSpPr>
          <p:cNvPr id="6" name="TextBox 5"/>
          <p:cNvSpPr txBox="1"/>
          <p:nvPr/>
        </p:nvSpPr>
        <p:spPr>
          <a:xfrm>
            <a:off x="5562600" y="4572000"/>
            <a:ext cx="3048000" cy="1323439"/>
          </a:xfrm>
          <a:prstGeom prst="rect">
            <a:avLst/>
          </a:prstGeom>
          <a:noFill/>
        </p:spPr>
        <p:txBody>
          <a:bodyPr wrap="square" rtlCol="0">
            <a:spAutoFit/>
          </a:bodyPr>
          <a:lstStyle/>
          <a:p>
            <a:pPr algn="ctr"/>
            <a:r>
              <a:rPr lang="en-US" sz="1600" b="1" dirty="0">
                <a:solidFill>
                  <a:schemeClr val="bg1"/>
                </a:solidFill>
                <a:latin typeface="Andalus" pitchFamily="18" charset="-78"/>
                <a:cs typeface="Andalus" pitchFamily="18" charset="-78"/>
              </a:rPr>
              <a:t>Susanville Indian Rancheria (SIR) Tribal Youth Conservation Crew (TYCC) installing soil moisture monitors in  meadow near Horse Lake.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828800"/>
          </a:xfrm>
        </p:spPr>
        <p:txBody>
          <a:bodyPr>
            <a:normAutofit/>
          </a:bodyPr>
          <a:lstStyle/>
          <a:p>
            <a:pPr algn="ctr"/>
            <a:r>
              <a:rPr lang="en-US" sz="3600" dirty="0">
                <a:solidFill>
                  <a:schemeClr val="bg1"/>
                </a:solidFill>
                <a:latin typeface="Andalus" pitchFamily="18" charset="-78"/>
                <a:cs typeface="Andalus" pitchFamily="18" charset="-78"/>
              </a:rPr>
              <a:t>Susan River Watershed Management Strategy</a:t>
            </a:r>
            <a:br>
              <a:rPr lang="en-US" dirty="0">
                <a:solidFill>
                  <a:schemeClr val="bg1"/>
                </a:solidFill>
                <a:latin typeface="Andalus" pitchFamily="18" charset="-78"/>
                <a:cs typeface="Andalus" pitchFamily="18" charset="-78"/>
              </a:rPr>
            </a:br>
            <a:r>
              <a:rPr lang="en-US" sz="2400" dirty="0">
                <a:solidFill>
                  <a:schemeClr val="bg1"/>
                </a:solidFill>
                <a:latin typeface="Andalus" pitchFamily="18" charset="-78"/>
                <a:cs typeface="Andalus" pitchFamily="18" charset="-78"/>
              </a:rPr>
              <a:t>Goal #5:  Sustain and Improve Upland Vegetation and Wildlife Communities</a:t>
            </a:r>
            <a:endParaRPr lang="en-US" dirty="0"/>
          </a:p>
        </p:txBody>
      </p:sp>
      <p:sp>
        <p:nvSpPr>
          <p:cNvPr id="3" name="Text Placeholder 2"/>
          <p:cNvSpPr>
            <a:spLocks noGrp="1"/>
          </p:cNvSpPr>
          <p:nvPr>
            <p:ph type="subTitle" idx="1"/>
          </p:nvPr>
        </p:nvSpPr>
        <p:spPr>
          <a:xfrm>
            <a:off x="228600" y="1905000"/>
            <a:ext cx="8686800" cy="4724400"/>
          </a:xfrm>
        </p:spPr>
        <p:txBody>
          <a:bodyPr>
            <a:normAutofit/>
          </a:bodyPr>
          <a:lstStyle/>
          <a:p>
            <a:pPr algn="l"/>
            <a:r>
              <a:rPr lang="en-US" sz="1600" b="1" i="1" dirty="0">
                <a:solidFill>
                  <a:schemeClr val="bg1"/>
                </a:solidFill>
                <a:latin typeface="Andalus" pitchFamily="18" charset="-78"/>
                <a:cs typeface="Andalus" pitchFamily="18" charset="-78"/>
              </a:rPr>
              <a:t>Management Objective #5:  Sustain and Improve Native Wildlife Communities (e.g. Mule Deer, Sage Grouse) to Maintain their roles in the Ecosystem and to Prevent Regulatory Action</a:t>
            </a:r>
          </a:p>
          <a:p>
            <a:pPr algn="l"/>
            <a:endParaRPr lang="en-US" sz="1600" dirty="0">
              <a:solidFill>
                <a:schemeClr val="bg1"/>
              </a:solidFill>
              <a:latin typeface="Andalus" pitchFamily="18" charset="-78"/>
              <a:cs typeface="Andalus" pitchFamily="18" charset="-78"/>
            </a:endParaRPr>
          </a:p>
          <a:p>
            <a:pPr algn="l"/>
            <a:r>
              <a:rPr lang="en-US" sz="1600" b="1" dirty="0">
                <a:solidFill>
                  <a:schemeClr val="bg1"/>
                </a:solidFill>
                <a:latin typeface="Andalus" pitchFamily="18" charset="-78"/>
                <a:cs typeface="Andalus" pitchFamily="18" charset="-78"/>
              </a:rPr>
              <a:t>Management Actions:</a:t>
            </a:r>
          </a:p>
          <a:p>
            <a:pPr marL="342900" indent="-342900" algn="l">
              <a:buClrTx/>
              <a:buFont typeface="+mj-lt"/>
              <a:buAutoNum type="arabicPeriod"/>
            </a:pPr>
            <a:r>
              <a:rPr lang="en-US" sz="1600" dirty="0">
                <a:solidFill>
                  <a:schemeClr val="bg1"/>
                </a:solidFill>
                <a:latin typeface="Andalus" pitchFamily="18" charset="-78"/>
                <a:cs typeface="Andalus" pitchFamily="18" charset="-78"/>
              </a:rPr>
              <a:t>Maintain appropriate connectivity between populations</a:t>
            </a:r>
          </a:p>
          <a:p>
            <a:pPr marL="342900" indent="-342900" algn="l">
              <a:buClrTx/>
              <a:buFont typeface="+mj-lt"/>
              <a:buAutoNum type="arabicPeriod"/>
            </a:pPr>
            <a:r>
              <a:rPr lang="en-US" sz="1600" dirty="0">
                <a:solidFill>
                  <a:schemeClr val="bg1"/>
                </a:solidFill>
                <a:latin typeface="Andalus" pitchFamily="18" charset="-78"/>
                <a:cs typeface="Andalus" pitchFamily="18" charset="-78"/>
              </a:rPr>
              <a:t>Promote collaborative cross boundary actions to improve wildlife habitat</a:t>
            </a:r>
          </a:p>
          <a:p>
            <a:pPr marL="342900" indent="-342900" algn="l">
              <a:buClrTx/>
              <a:buFont typeface="+mj-lt"/>
              <a:buAutoNum type="arabicPeriod"/>
            </a:pPr>
            <a:r>
              <a:rPr lang="en-US" sz="1600" dirty="0">
                <a:solidFill>
                  <a:schemeClr val="bg1"/>
                </a:solidFill>
                <a:latin typeface="Andalus" pitchFamily="18" charset="-78"/>
                <a:cs typeface="Andalus" pitchFamily="18" charset="-78"/>
              </a:rPr>
              <a:t>Promote and expand partnerships to accomplish treatment</a:t>
            </a:r>
          </a:p>
          <a:p>
            <a:pPr marL="342900" indent="-342900" algn="l">
              <a:buClrTx/>
              <a:buFont typeface="+mj-lt"/>
              <a:buAutoNum type="arabicPeriod"/>
            </a:pPr>
            <a:r>
              <a:rPr lang="en-US" sz="1600" dirty="0">
                <a:solidFill>
                  <a:schemeClr val="bg1"/>
                </a:solidFill>
                <a:latin typeface="Andalus" pitchFamily="18" charset="-78"/>
                <a:cs typeface="Andalus" pitchFamily="18" charset="-78"/>
              </a:rPr>
              <a:t>Prevent introduction and manage populations on non-native terrestrial species.</a:t>
            </a:r>
          </a:p>
          <a:p>
            <a:pPr marL="342900" indent="-342900" algn="l"/>
            <a:endParaRPr lang="en-US" sz="1600" dirty="0">
              <a:solidFill>
                <a:schemeClr val="bg1"/>
              </a:solidFill>
              <a:latin typeface="Andalus" pitchFamily="18" charset="-78"/>
              <a:cs typeface="Andalus" pitchFamily="18" charset="-78"/>
            </a:endParaRPr>
          </a:p>
          <a:p>
            <a:pPr marL="342900" indent="-342900" algn="l"/>
            <a:r>
              <a:rPr lang="en-US" sz="1600" b="1" i="1" dirty="0">
                <a:solidFill>
                  <a:schemeClr val="bg1"/>
                </a:solidFill>
                <a:latin typeface="Andalus" pitchFamily="18" charset="-78"/>
                <a:cs typeface="Andalus" pitchFamily="18" charset="-78"/>
              </a:rPr>
              <a:t>Management Objective #6:    Encourage cooperative action between stakeholders in the </a:t>
            </a:r>
            <a:r>
              <a:rPr lang="en-US" sz="1600" b="1" i="1" dirty="0" err="1">
                <a:solidFill>
                  <a:schemeClr val="bg1"/>
                </a:solidFill>
                <a:latin typeface="Andalus" pitchFamily="18" charset="-78"/>
                <a:cs typeface="Andalus" pitchFamily="18" charset="-78"/>
              </a:rPr>
              <a:t>Wildland</a:t>
            </a:r>
            <a:r>
              <a:rPr lang="en-US" sz="1600" b="1" i="1" dirty="0">
                <a:solidFill>
                  <a:schemeClr val="bg1"/>
                </a:solidFill>
                <a:latin typeface="Andalus" pitchFamily="18" charset="-78"/>
                <a:cs typeface="Andalus" pitchFamily="18" charset="-78"/>
              </a:rPr>
              <a:t> Urban Interface (WUI).</a:t>
            </a:r>
          </a:p>
          <a:p>
            <a:pPr marL="342900" indent="-342900" algn="l"/>
            <a:endParaRPr lang="en-US" sz="1600" b="1" i="1" dirty="0">
              <a:solidFill>
                <a:schemeClr val="bg1"/>
              </a:solidFill>
              <a:latin typeface="Andalus" pitchFamily="18" charset="-78"/>
              <a:cs typeface="Andalus" pitchFamily="18" charset="-78"/>
            </a:endParaRPr>
          </a:p>
          <a:p>
            <a:pPr marL="342900" indent="-342900" algn="l"/>
            <a:r>
              <a:rPr lang="en-US" sz="1600" b="1" dirty="0">
                <a:solidFill>
                  <a:schemeClr val="bg1"/>
                </a:solidFill>
                <a:latin typeface="Andalus" pitchFamily="18" charset="-78"/>
                <a:cs typeface="Andalus" pitchFamily="18" charset="-78"/>
              </a:rPr>
              <a:t>Management Actions:</a:t>
            </a:r>
          </a:p>
          <a:p>
            <a:pPr marL="342900" indent="-342900" algn="l">
              <a:buClrTx/>
              <a:buFont typeface="+mj-lt"/>
              <a:buAutoNum type="arabicPeriod"/>
            </a:pPr>
            <a:r>
              <a:rPr lang="en-US" sz="1600" dirty="0">
                <a:solidFill>
                  <a:schemeClr val="bg1"/>
                </a:solidFill>
                <a:latin typeface="Andalus" pitchFamily="18" charset="-78"/>
                <a:cs typeface="Andalus" pitchFamily="18" charset="-78"/>
              </a:rPr>
              <a:t>Increase awareness of wildfire risk hazards and potential affects to adjacent lands.</a:t>
            </a:r>
          </a:p>
          <a:p>
            <a:pPr marL="342900" indent="-342900" algn="l">
              <a:buClrTx/>
              <a:buFont typeface="+mj-lt"/>
              <a:buAutoNum type="arabicPeriod"/>
            </a:pPr>
            <a:r>
              <a:rPr lang="en-US" sz="1600" dirty="0">
                <a:solidFill>
                  <a:schemeClr val="bg1"/>
                </a:solidFill>
                <a:latin typeface="Andalus" pitchFamily="18" charset="-78"/>
                <a:cs typeface="Andalus" pitchFamily="18" charset="-78"/>
              </a:rPr>
              <a:t>Encourage partnerships and grants for WUI fuel treatments.</a:t>
            </a:r>
          </a:p>
          <a:p>
            <a:pPr marL="342900" indent="-342900" algn="l">
              <a:buClrTx/>
              <a:buFont typeface="+mj-lt"/>
              <a:buAutoNum type="arabicPeriod"/>
            </a:pPr>
            <a:r>
              <a:rPr lang="en-US" sz="1600" dirty="0">
                <a:solidFill>
                  <a:schemeClr val="bg1"/>
                </a:solidFill>
                <a:latin typeface="Andalus" pitchFamily="18" charset="-78"/>
                <a:cs typeface="Andalus" pitchFamily="18" charset="-78"/>
              </a:rPr>
              <a:t>Promote cross boundary actions to reduce fuel risks on a landscape scale.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153400" cy="946150"/>
          </a:xfrm>
        </p:spPr>
        <p:txBody>
          <a:bodyPr>
            <a:normAutofit fontScale="90000"/>
          </a:bodyPr>
          <a:lstStyle/>
          <a:p>
            <a:pPr algn="ctr"/>
            <a:r>
              <a:rPr lang="en-US" sz="3200" dirty="0">
                <a:solidFill>
                  <a:schemeClr val="bg1"/>
                </a:solidFill>
                <a:latin typeface="Andalus" pitchFamily="18" charset="-78"/>
                <a:cs typeface="Andalus" pitchFamily="18" charset="-78"/>
              </a:rPr>
              <a:t>Susan River Watershed Management Strategy</a:t>
            </a:r>
            <a:br>
              <a:rPr lang="en-US" dirty="0">
                <a:solidFill>
                  <a:schemeClr val="bg1"/>
                </a:solidFill>
                <a:latin typeface="Andalus" pitchFamily="18" charset="-78"/>
                <a:cs typeface="Andalus" pitchFamily="18" charset="-78"/>
              </a:rPr>
            </a:br>
            <a:r>
              <a:rPr lang="en-US" sz="2000" dirty="0">
                <a:solidFill>
                  <a:schemeClr val="bg1"/>
                </a:solidFill>
                <a:latin typeface="Andalus" pitchFamily="18" charset="-78"/>
                <a:cs typeface="Andalus" pitchFamily="18" charset="-78"/>
              </a:rPr>
              <a:t>Goal #6:   Control and Prevent the Spread of Invasive Species and Noxious Weeds</a:t>
            </a:r>
            <a:endParaRPr lang="en-US" dirty="0"/>
          </a:p>
        </p:txBody>
      </p:sp>
      <p:sp>
        <p:nvSpPr>
          <p:cNvPr id="3" name="Text Placeholder 2"/>
          <p:cNvSpPr>
            <a:spLocks noGrp="1"/>
          </p:cNvSpPr>
          <p:nvPr>
            <p:ph type="body" idx="2"/>
          </p:nvPr>
        </p:nvSpPr>
        <p:spPr>
          <a:xfrm>
            <a:off x="457200" y="1371600"/>
            <a:ext cx="3352800" cy="5029200"/>
          </a:xfrm>
        </p:spPr>
        <p:txBody>
          <a:bodyPr>
            <a:normAutofit/>
          </a:bodyPr>
          <a:lstStyle/>
          <a:p>
            <a:r>
              <a:rPr lang="en-US" sz="1600" b="1" dirty="0">
                <a:solidFill>
                  <a:schemeClr val="bg1"/>
                </a:solidFill>
                <a:latin typeface="Andalus" pitchFamily="18" charset="-78"/>
                <a:cs typeface="Andalus" pitchFamily="18" charset="-78"/>
              </a:rPr>
              <a:t>Existing Conditions and Assessment Conclusions:</a:t>
            </a:r>
          </a:p>
          <a:p>
            <a:endParaRPr lang="en-US" sz="800" dirty="0">
              <a:solidFill>
                <a:schemeClr val="bg1"/>
              </a:solidFill>
              <a:latin typeface="Andalus" pitchFamily="18" charset="-78"/>
              <a:cs typeface="Andalus" pitchFamily="18" charset="-78"/>
            </a:endParaRPr>
          </a:p>
          <a:p>
            <a:pPr>
              <a:buClrTx/>
              <a:buFont typeface="Arial" pitchFamily="34" charset="0"/>
              <a:buChar char="•"/>
            </a:pPr>
            <a:r>
              <a:rPr lang="en-US" sz="1600" dirty="0">
                <a:solidFill>
                  <a:schemeClr val="bg1"/>
                </a:solidFill>
                <a:latin typeface="Andalus" pitchFamily="18" charset="-78"/>
                <a:cs typeface="Andalus" pitchFamily="18" charset="-78"/>
              </a:rPr>
              <a:t>Invasive species and noxious weeds currently occur in the watershed and detecting and controlling new introductions is a high priority.</a:t>
            </a:r>
          </a:p>
          <a:p>
            <a:pPr>
              <a:buClrTx/>
              <a:buFont typeface="Arial" pitchFamily="34" charset="0"/>
              <a:buChar char="•"/>
            </a:pPr>
            <a:r>
              <a:rPr lang="en-US" sz="1600" dirty="0">
                <a:solidFill>
                  <a:schemeClr val="bg1"/>
                </a:solidFill>
                <a:latin typeface="Andalus" pitchFamily="18" charset="-78"/>
                <a:cs typeface="Andalus" pitchFamily="18" charset="-78"/>
              </a:rPr>
              <a:t>Existing populations of these species affects native communities, are pests to agricultural crops, and require annual eradication efforts by local stakeholders.</a:t>
            </a:r>
          </a:p>
          <a:p>
            <a:pPr>
              <a:buClrTx/>
              <a:buFont typeface="Arial" pitchFamily="34" charset="0"/>
              <a:buChar char="•"/>
            </a:pPr>
            <a:r>
              <a:rPr lang="en-US" sz="1600" dirty="0">
                <a:solidFill>
                  <a:schemeClr val="bg1"/>
                </a:solidFill>
                <a:latin typeface="Andalus" pitchFamily="18" charset="-78"/>
                <a:cs typeface="Andalus" pitchFamily="18" charset="-78"/>
              </a:rPr>
              <a:t>Local stakeholders currently hire seasonal staff to identify and control new populations, and to treat existing populations.</a:t>
            </a:r>
          </a:p>
          <a:p>
            <a:pPr>
              <a:buClrTx/>
              <a:buFont typeface="Arial" pitchFamily="34" charset="0"/>
              <a:buChar char="•"/>
            </a:pPr>
            <a:r>
              <a:rPr lang="en-US" sz="1600" dirty="0">
                <a:solidFill>
                  <a:schemeClr val="bg1"/>
                </a:solidFill>
                <a:latin typeface="Andalus" pitchFamily="18" charset="-78"/>
                <a:cs typeface="Andalus" pitchFamily="18" charset="-78"/>
              </a:rPr>
              <a:t>Addressing other goals within this strategy will control and prevent the spread of noxious weeds.</a:t>
            </a:r>
          </a:p>
          <a:p>
            <a:pPr>
              <a:buFont typeface="Arial" pitchFamily="34" charset="0"/>
              <a:buChar char="•"/>
            </a:pPr>
            <a:endParaRPr lang="en-US" sz="1600" dirty="0">
              <a:solidFill>
                <a:schemeClr val="bg1"/>
              </a:solidFill>
              <a:latin typeface="Andalus" pitchFamily="18" charset="-78"/>
              <a:cs typeface="Andalus" pitchFamily="18" charset="-78"/>
            </a:endParaRPr>
          </a:p>
        </p:txBody>
      </p:sp>
      <p:pic>
        <p:nvPicPr>
          <p:cNvPr id="5" name="Content Placeholder 4" descr="Josh's map.JPG"/>
          <p:cNvPicPr>
            <a:picLocks noGrp="1" noChangeAspect="1"/>
          </p:cNvPicPr>
          <p:nvPr>
            <p:ph sz="half" idx="1"/>
          </p:nvPr>
        </p:nvPicPr>
        <p:blipFill>
          <a:blip r:embed="rId2" cstate="print"/>
          <a:stretch>
            <a:fillRect/>
          </a:stretch>
        </p:blipFill>
        <p:spPr>
          <a:xfrm>
            <a:off x="3962400" y="1828800"/>
            <a:ext cx="5008662" cy="324285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62050"/>
          </a:xfrm>
        </p:spPr>
        <p:txBody>
          <a:bodyPr>
            <a:normAutofit fontScale="90000"/>
          </a:bodyPr>
          <a:lstStyle/>
          <a:p>
            <a:pPr algn="ctr"/>
            <a:r>
              <a:rPr lang="en-US" sz="3600" dirty="0">
                <a:solidFill>
                  <a:schemeClr val="bg1"/>
                </a:solidFill>
                <a:latin typeface="Andalus" pitchFamily="18" charset="-78"/>
                <a:cs typeface="Andalus" pitchFamily="18" charset="-78"/>
              </a:rPr>
              <a:t>Susan River Watershed Management Strategy</a:t>
            </a:r>
            <a:br>
              <a:rPr lang="en-US" dirty="0">
                <a:solidFill>
                  <a:schemeClr val="bg1"/>
                </a:solidFill>
                <a:latin typeface="Andalus" pitchFamily="18" charset="-78"/>
                <a:cs typeface="Andalus" pitchFamily="18" charset="-78"/>
              </a:rPr>
            </a:br>
            <a:r>
              <a:rPr lang="en-US" sz="2400" dirty="0">
                <a:solidFill>
                  <a:schemeClr val="bg1"/>
                </a:solidFill>
                <a:latin typeface="Andalus" pitchFamily="18" charset="-78"/>
                <a:cs typeface="Andalus" pitchFamily="18" charset="-78"/>
              </a:rPr>
              <a:t>Goal #6:   Control and Prevent the Spread of Invasive Species and Noxious Weeds</a:t>
            </a:r>
            <a:endParaRPr lang="en-US" dirty="0"/>
          </a:p>
        </p:txBody>
      </p:sp>
      <p:sp>
        <p:nvSpPr>
          <p:cNvPr id="3" name="Text Placeholder 2"/>
          <p:cNvSpPr>
            <a:spLocks noGrp="1"/>
          </p:cNvSpPr>
          <p:nvPr>
            <p:ph type="body" idx="2"/>
          </p:nvPr>
        </p:nvSpPr>
        <p:spPr>
          <a:xfrm>
            <a:off x="381000" y="1219200"/>
            <a:ext cx="4648200" cy="5181600"/>
          </a:xfrm>
        </p:spPr>
        <p:txBody>
          <a:bodyPr>
            <a:normAutofit/>
          </a:bodyPr>
          <a:lstStyle/>
          <a:p>
            <a:r>
              <a:rPr lang="en-US" sz="1800" b="1" dirty="0">
                <a:solidFill>
                  <a:schemeClr val="bg1"/>
                </a:solidFill>
                <a:latin typeface="Andalus" pitchFamily="18" charset="-78"/>
                <a:cs typeface="Andalus" pitchFamily="18" charset="-78"/>
              </a:rPr>
              <a:t>Management Strategy:</a:t>
            </a:r>
          </a:p>
          <a:p>
            <a:endParaRPr lang="en-US" sz="1600" dirty="0">
              <a:solidFill>
                <a:schemeClr val="bg1"/>
              </a:solidFill>
              <a:latin typeface="Andalus" pitchFamily="18" charset="-78"/>
              <a:cs typeface="Andalus" pitchFamily="18" charset="-78"/>
            </a:endParaRPr>
          </a:p>
          <a:p>
            <a:r>
              <a:rPr lang="en-US" sz="1600" b="1" i="1" dirty="0">
                <a:solidFill>
                  <a:schemeClr val="bg1"/>
                </a:solidFill>
                <a:latin typeface="Andalus" pitchFamily="18" charset="-78"/>
                <a:cs typeface="Andalus" pitchFamily="18" charset="-78"/>
              </a:rPr>
              <a:t>Management Objective #1: Encourage Cooperative Action Between Stakeholders</a:t>
            </a:r>
          </a:p>
          <a:p>
            <a:endParaRPr lang="en-US" sz="1600" dirty="0">
              <a:solidFill>
                <a:schemeClr val="bg1"/>
              </a:solidFill>
              <a:latin typeface="Andalus" pitchFamily="18" charset="-78"/>
              <a:cs typeface="Andalus" pitchFamily="18" charset="-78"/>
            </a:endParaRPr>
          </a:p>
          <a:p>
            <a:r>
              <a:rPr lang="en-US" sz="1600" b="1" dirty="0">
                <a:solidFill>
                  <a:schemeClr val="bg1"/>
                </a:solidFill>
                <a:latin typeface="Andalus" pitchFamily="18" charset="-78"/>
                <a:cs typeface="Andalus" pitchFamily="18" charset="-78"/>
              </a:rPr>
              <a:t>Management Actions:</a:t>
            </a:r>
          </a:p>
          <a:p>
            <a:pPr marL="342900" indent="-342900">
              <a:buClrTx/>
              <a:buFont typeface="+mj-lt"/>
              <a:buAutoNum type="arabicPeriod"/>
            </a:pPr>
            <a:r>
              <a:rPr lang="en-US" sz="1600" dirty="0">
                <a:solidFill>
                  <a:schemeClr val="bg1"/>
                </a:solidFill>
                <a:latin typeface="Andalus" pitchFamily="18" charset="-78"/>
                <a:cs typeface="Andalus" pitchFamily="18" charset="-78"/>
              </a:rPr>
              <a:t>Increase awareness of invasive species and noxious weeds and potential affects on aquatic and terrestrial resources</a:t>
            </a:r>
          </a:p>
          <a:p>
            <a:pPr marL="342900" indent="-342900">
              <a:buClrTx/>
              <a:buFont typeface="+mj-lt"/>
              <a:buAutoNum type="arabicPeriod"/>
            </a:pPr>
            <a:r>
              <a:rPr lang="en-US" sz="1600" dirty="0">
                <a:solidFill>
                  <a:schemeClr val="bg1"/>
                </a:solidFill>
                <a:latin typeface="Andalus" pitchFamily="18" charset="-78"/>
                <a:cs typeface="Andalus" pitchFamily="18" charset="-78"/>
              </a:rPr>
              <a:t>Encourage partnerships and grants for prevention and control practices.</a:t>
            </a:r>
          </a:p>
          <a:p>
            <a:pPr marL="342900" indent="-342900">
              <a:buClrTx/>
              <a:buFont typeface="+mj-lt"/>
              <a:buAutoNum type="arabicPeriod"/>
            </a:pPr>
            <a:r>
              <a:rPr lang="en-US" sz="1600" dirty="0">
                <a:solidFill>
                  <a:schemeClr val="bg1"/>
                </a:solidFill>
                <a:latin typeface="Andalus" pitchFamily="18" charset="-78"/>
                <a:cs typeface="Andalus" pitchFamily="18" charset="-78"/>
              </a:rPr>
              <a:t>Promote integrated pest management.</a:t>
            </a:r>
          </a:p>
          <a:p>
            <a:pPr marL="342900" indent="-342900">
              <a:buClrTx/>
              <a:buFont typeface="+mj-lt"/>
              <a:buAutoNum type="arabicPeriod"/>
            </a:pPr>
            <a:r>
              <a:rPr lang="en-US" sz="1600" dirty="0">
                <a:solidFill>
                  <a:schemeClr val="bg1"/>
                </a:solidFill>
                <a:latin typeface="Andalus" pitchFamily="18" charset="-78"/>
                <a:cs typeface="Andalus" pitchFamily="18" charset="-78"/>
              </a:rPr>
              <a:t>Promote and expand partnerships to accomplish treatments.</a:t>
            </a:r>
          </a:p>
          <a:p>
            <a:pPr marL="342900" indent="-342900">
              <a:buClrTx/>
              <a:buFont typeface="+mj-lt"/>
              <a:buAutoNum type="arabicPeriod"/>
            </a:pPr>
            <a:r>
              <a:rPr lang="en-US" sz="1600" dirty="0">
                <a:solidFill>
                  <a:schemeClr val="bg1"/>
                </a:solidFill>
                <a:latin typeface="Andalus" pitchFamily="18" charset="-78"/>
                <a:cs typeface="Andalus" pitchFamily="18" charset="-78"/>
              </a:rPr>
              <a:t>Promote early detection, rapid response approach.</a:t>
            </a:r>
          </a:p>
        </p:txBody>
      </p:sp>
      <p:pic>
        <p:nvPicPr>
          <p:cNvPr id="5" name="Content Placeholder 4" descr="DSC00494.JPG"/>
          <p:cNvPicPr>
            <a:picLocks noGrp="1" noChangeAspect="1"/>
          </p:cNvPicPr>
          <p:nvPr>
            <p:ph sz="half" idx="1"/>
          </p:nvPr>
        </p:nvPicPr>
        <p:blipFill>
          <a:blip r:embed="rId2" cstate="print"/>
          <a:stretch>
            <a:fillRect/>
          </a:stretch>
        </p:blipFill>
        <p:spPr>
          <a:xfrm>
            <a:off x="5257800" y="2286000"/>
            <a:ext cx="3429000" cy="2571750"/>
          </a:xfrm>
        </p:spPr>
      </p:pic>
      <p:sp>
        <p:nvSpPr>
          <p:cNvPr id="6" name="TextBox 5"/>
          <p:cNvSpPr txBox="1"/>
          <p:nvPr/>
        </p:nvSpPr>
        <p:spPr>
          <a:xfrm>
            <a:off x="5257800" y="5029200"/>
            <a:ext cx="3429000" cy="830997"/>
          </a:xfrm>
          <a:prstGeom prst="rect">
            <a:avLst/>
          </a:prstGeom>
          <a:noFill/>
        </p:spPr>
        <p:txBody>
          <a:bodyPr wrap="square" rtlCol="0">
            <a:spAutoFit/>
          </a:bodyPr>
          <a:lstStyle/>
          <a:p>
            <a:pPr algn="ctr"/>
            <a:r>
              <a:rPr lang="en-US" sz="1600" b="1" dirty="0">
                <a:solidFill>
                  <a:schemeClr val="bg1"/>
                </a:solidFill>
                <a:latin typeface="Andalus" pitchFamily="18" charset="-78"/>
                <a:cs typeface="Andalus" pitchFamily="18" charset="-78"/>
              </a:rPr>
              <a:t>Field infested with Perennial </a:t>
            </a:r>
            <a:r>
              <a:rPr lang="en-US" sz="1600" b="1" dirty="0" err="1">
                <a:solidFill>
                  <a:schemeClr val="bg1"/>
                </a:solidFill>
                <a:latin typeface="Andalus" pitchFamily="18" charset="-78"/>
                <a:cs typeface="Andalus" pitchFamily="18" charset="-78"/>
              </a:rPr>
              <a:t>pepperweed</a:t>
            </a:r>
            <a:r>
              <a:rPr lang="en-US" sz="1600" b="1" dirty="0">
                <a:solidFill>
                  <a:schemeClr val="bg1"/>
                </a:solidFill>
                <a:latin typeface="Andalus" pitchFamily="18" charset="-78"/>
                <a:cs typeface="Andalus" pitchFamily="18" charset="-78"/>
              </a:rPr>
              <a:t> (Tall </a:t>
            </a:r>
            <a:r>
              <a:rPr lang="en-US" sz="1600" b="1" dirty="0" err="1">
                <a:solidFill>
                  <a:schemeClr val="bg1"/>
                </a:solidFill>
                <a:latin typeface="Andalus" pitchFamily="18" charset="-78"/>
                <a:cs typeface="Andalus" pitchFamily="18" charset="-78"/>
              </a:rPr>
              <a:t>Whitetop</a:t>
            </a:r>
            <a:r>
              <a:rPr lang="en-US" sz="1600" b="1" dirty="0">
                <a:solidFill>
                  <a:schemeClr val="bg1"/>
                </a:solidFill>
                <a:latin typeface="Andalus" pitchFamily="18" charset="-78"/>
                <a:cs typeface="Andalus" pitchFamily="18" charset="-78"/>
              </a:rPr>
              <a:t>) in </a:t>
            </a:r>
            <a:r>
              <a:rPr lang="en-US" sz="1600" b="1" dirty="0" err="1">
                <a:solidFill>
                  <a:schemeClr val="bg1"/>
                </a:solidFill>
                <a:latin typeface="Andalus" pitchFamily="18" charset="-78"/>
                <a:cs typeface="Andalus" pitchFamily="18" charset="-78"/>
              </a:rPr>
              <a:t>Johnstonville</a:t>
            </a:r>
            <a:r>
              <a:rPr lang="en-US" sz="1600" b="1" dirty="0">
                <a:solidFill>
                  <a:schemeClr val="bg1"/>
                </a:solidFill>
                <a:latin typeface="Andalus" pitchFamily="18" charset="-78"/>
                <a:cs typeface="Andalus" pitchFamily="18" charset="-78"/>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62050"/>
          </a:xfrm>
        </p:spPr>
        <p:txBody>
          <a:bodyPr>
            <a:normAutofit fontScale="90000"/>
          </a:bodyPr>
          <a:lstStyle/>
          <a:p>
            <a:pPr algn="ctr"/>
            <a:r>
              <a:rPr lang="en-US" sz="3600" dirty="0">
                <a:solidFill>
                  <a:schemeClr val="bg1"/>
                </a:solidFill>
                <a:latin typeface="Andalus" pitchFamily="18" charset="-78"/>
                <a:cs typeface="Andalus" pitchFamily="18" charset="-78"/>
              </a:rPr>
              <a:t>Susan River Watershed Management Strategy</a:t>
            </a:r>
            <a:br>
              <a:rPr lang="en-US" dirty="0">
                <a:solidFill>
                  <a:schemeClr val="bg1"/>
                </a:solidFill>
                <a:latin typeface="Andalus" pitchFamily="18" charset="-78"/>
                <a:cs typeface="Andalus" pitchFamily="18" charset="-78"/>
              </a:rPr>
            </a:br>
            <a:r>
              <a:rPr lang="en-US" sz="2400" dirty="0">
                <a:solidFill>
                  <a:schemeClr val="bg1"/>
                </a:solidFill>
                <a:latin typeface="Andalus" pitchFamily="18" charset="-78"/>
                <a:cs typeface="Andalus" pitchFamily="18" charset="-78"/>
              </a:rPr>
              <a:t>Goal #7:   Support and Encourage Better Coordination of Data Collection, Sharing, and Reporting in the Watershed </a:t>
            </a:r>
            <a:endParaRPr lang="en-US" dirty="0"/>
          </a:p>
        </p:txBody>
      </p:sp>
      <p:sp>
        <p:nvSpPr>
          <p:cNvPr id="3" name="Text Placeholder 2"/>
          <p:cNvSpPr>
            <a:spLocks noGrp="1"/>
          </p:cNvSpPr>
          <p:nvPr>
            <p:ph type="body" idx="2"/>
          </p:nvPr>
        </p:nvSpPr>
        <p:spPr>
          <a:xfrm>
            <a:off x="457200" y="1524000"/>
            <a:ext cx="5334000" cy="4602163"/>
          </a:xfrm>
        </p:spPr>
        <p:txBody>
          <a:bodyPr>
            <a:normAutofit lnSpcReduction="10000"/>
          </a:bodyPr>
          <a:lstStyle/>
          <a:p>
            <a:r>
              <a:rPr lang="en-US" sz="1800" b="1" dirty="0">
                <a:solidFill>
                  <a:schemeClr val="bg1"/>
                </a:solidFill>
                <a:latin typeface="Andalus" pitchFamily="18" charset="-78"/>
                <a:cs typeface="Andalus" pitchFamily="18" charset="-78"/>
              </a:rPr>
              <a:t>Existing Conditions and Assessment Conclusions:</a:t>
            </a:r>
          </a:p>
          <a:p>
            <a:endParaRPr lang="en-US" sz="1600" dirty="0">
              <a:solidFill>
                <a:schemeClr val="bg1"/>
              </a:solidFill>
              <a:latin typeface="Andalus" pitchFamily="18" charset="-78"/>
              <a:cs typeface="Andalus" pitchFamily="18" charset="-78"/>
            </a:endParaRPr>
          </a:p>
          <a:p>
            <a:pPr>
              <a:buClrTx/>
              <a:buFont typeface="Arial" pitchFamily="34" charset="0"/>
              <a:buChar char="•"/>
            </a:pPr>
            <a:r>
              <a:rPr lang="en-US" sz="2000" dirty="0">
                <a:solidFill>
                  <a:schemeClr val="bg1"/>
                </a:solidFill>
                <a:latin typeface="Andalus" pitchFamily="18" charset="-78"/>
                <a:cs typeface="Andalus" pitchFamily="18" charset="-78"/>
              </a:rPr>
              <a:t>Many of the projects conducted in the watershed are unknown to local community for a variety of reasons.</a:t>
            </a:r>
          </a:p>
          <a:p>
            <a:pPr>
              <a:buClrTx/>
              <a:buFont typeface="Arial" pitchFamily="34" charset="0"/>
              <a:buChar char="•"/>
            </a:pPr>
            <a:r>
              <a:rPr lang="en-US" sz="2000" dirty="0">
                <a:solidFill>
                  <a:schemeClr val="bg1"/>
                </a:solidFill>
                <a:latin typeface="Andalus" pitchFamily="18" charset="-78"/>
                <a:cs typeface="Andalus" pitchFamily="18" charset="-78"/>
              </a:rPr>
              <a:t>Documenting the success stories and quantifying the project benefits is vital to improving management practices, securing  funding, and informing all stakeholders.</a:t>
            </a:r>
          </a:p>
          <a:p>
            <a:pPr>
              <a:buClrTx/>
              <a:buFont typeface="Arial" pitchFamily="34" charset="0"/>
              <a:buChar char="•"/>
            </a:pPr>
            <a:r>
              <a:rPr lang="en-US" sz="2000" dirty="0">
                <a:solidFill>
                  <a:schemeClr val="bg1"/>
                </a:solidFill>
                <a:latin typeface="Andalus" pitchFamily="18" charset="-78"/>
                <a:cs typeface="Andalus" pitchFamily="18" charset="-78"/>
              </a:rPr>
              <a:t> Sharing of data is also need for planning.</a:t>
            </a:r>
          </a:p>
          <a:p>
            <a:pPr>
              <a:buClrTx/>
              <a:buFont typeface="Arial" pitchFamily="34" charset="0"/>
              <a:buChar char="•"/>
            </a:pPr>
            <a:r>
              <a:rPr lang="en-US" sz="2000" dirty="0">
                <a:solidFill>
                  <a:schemeClr val="bg1"/>
                </a:solidFill>
                <a:latin typeface="Andalus" pitchFamily="18" charset="-78"/>
                <a:cs typeface="Andalus" pitchFamily="18" charset="-78"/>
              </a:rPr>
              <a:t>  The permitting process is necessary to implement projects, and sharing of data across ownership boundaries can help streamline the process and improve project capacity and effectiveness.</a:t>
            </a:r>
          </a:p>
        </p:txBody>
      </p:sp>
      <p:pic>
        <p:nvPicPr>
          <p:cNvPr id="5" name="Content Placeholder 4" descr="Gold Run Transect O m 2008.JPG"/>
          <p:cNvPicPr>
            <a:picLocks noGrp="1" noChangeAspect="1"/>
          </p:cNvPicPr>
          <p:nvPr>
            <p:ph sz="half" idx="1"/>
          </p:nvPr>
        </p:nvPicPr>
        <p:blipFill>
          <a:blip r:embed="rId2" cstate="print"/>
          <a:stretch>
            <a:fillRect/>
          </a:stretch>
        </p:blipFill>
        <p:spPr>
          <a:xfrm>
            <a:off x="5943600" y="2209800"/>
            <a:ext cx="2743200" cy="2057400"/>
          </a:xfrm>
        </p:spPr>
      </p:pic>
      <p:sp>
        <p:nvSpPr>
          <p:cNvPr id="6" name="TextBox 5"/>
          <p:cNvSpPr txBox="1"/>
          <p:nvPr/>
        </p:nvSpPr>
        <p:spPr>
          <a:xfrm>
            <a:off x="5943600" y="4419600"/>
            <a:ext cx="2743200" cy="1077218"/>
          </a:xfrm>
          <a:prstGeom prst="rect">
            <a:avLst/>
          </a:prstGeom>
          <a:noFill/>
        </p:spPr>
        <p:txBody>
          <a:bodyPr wrap="square" rtlCol="0">
            <a:spAutoFit/>
          </a:bodyPr>
          <a:lstStyle/>
          <a:p>
            <a:pPr algn="ctr"/>
            <a:r>
              <a:rPr lang="en-US" sz="1600" b="1" dirty="0">
                <a:solidFill>
                  <a:schemeClr val="bg1"/>
                </a:solidFill>
                <a:latin typeface="Andalus" pitchFamily="18" charset="-78"/>
                <a:cs typeface="Andalus" pitchFamily="18" charset="-78"/>
              </a:rPr>
              <a:t>Monitoring of </a:t>
            </a:r>
            <a:r>
              <a:rPr lang="en-US" sz="1600" b="1" dirty="0" err="1">
                <a:solidFill>
                  <a:schemeClr val="bg1"/>
                </a:solidFill>
                <a:latin typeface="Andalus" pitchFamily="18" charset="-78"/>
                <a:cs typeface="Andalus" pitchFamily="18" charset="-78"/>
              </a:rPr>
              <a:t>revegetation</a:t>
            </a:r>
            <a:r>
              <a:rPr lang="en-US" sz="1600" b="1" dirty="0">
                <a:solidFill>
                  <a:schemeClr val="bg1"/>
                </a:solidFill>
                <a:latin typeface="Andalus" pitchFamily="18" charset="-78"/>
                <a:cs typeface="Andalus" pitchFamily="18" charset="-78"/>
              </a:rPr>
              <a:t> success following juniper treatments in the Gold Run area.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828800"/>
          </a:xfrm>
        </p:spPr>
        <p:txBody>
          <a:bodyPr>
            <a:normAutofit/>
          </a:bodyPr>
          <a:lstStyle/>
          <a:p>
            <a:pPr algn="ctr"/>
            <a:r>
              <a:rPr lang="en-US" sz="3200" dirty="0">
                <a:solidFill>
                  <a:schemeClr val="bg1"/>
                </a:solidFill>
                <a:latin typeface="Andalus" pitchFamily="18" charset="-78"/>
                <a:cs typeface="Andalus" pitchFamily="18" charset="-78"/>
              </a:rPr>
              <a:t>Susan River Watershed Management Strategy</a:t>
            </a:r>
            <a:br>
              <a:rPr lang="en-US" dirty="0">
                <a:solidFill>
                  <a:schemeClr val="bg1"/>
                </a:solidFill>
                <a:latin typeface="Andalus" pitchFamily="18" charset="-78"/>
                <a:cs typeface="Andalus" pitchFamily="18" charset="-78"/>
              </a:rPr>
            </a:br>
            <a:r>
              <a:rPr lang="en-US" sz="2000" dirty="0">
                <a:solidFill>
                  <a:schemeClr val="bg1"/>
                </a:solidFill>
                <a:latin typeface="Andalus" pitchFamily="18" charset="-78"/>
                <a:cs typeface="Andalus" pitchFamily="18" charset="-78"/>
              </a:rPr>
              <a:t>Goal #7:   Support and Encourage Better Coordination of Data Collection, Sharing, and Reporting in the Watershed</a:t>
            </a:r>
            <a:endParaRPr lang="en-US" dirty="0"/>
          </a:p>
        </p:txBody>
      </p:sp>
      <p:sp>
        <p:nvSpPr>
          <p:cNvPr id="3" name="Text Placeholder 2"/>
          <p:cNvSpPr>
            <a:spLocks noGrp="1"/>
          </p:cNvSpPr>
          <p:nvPr>
            <p:ph type="subTitle" idx="1"/>
          </p:nvPr>
        </p:nvSpPr>
        <p:spPr>
          <a:xfrm>
            <a:off x="228600" y="1905000"/>
            <a:ext cx="8686800" cy="4648200"/>
          </a:xfrm>
        </p:spPr>
        <p:txBody>
          <a:bodyPr>
            <a:normAutofit/>
          </a:bodyPr>
          <a:lstStyle/>
          <a:p>
            <a:pPr algn="l"/>
            <a:r>
              <a:rPr lang="en-US" sz="1800" b="1" dirty="0">
                <a:solidFill>
                  <a:schemeClr val="bg1"/>
                </a:solidFill>
                <a:latin typeface="Andalus" pitchFamily="18" charset="-78"/>
                <a:cs typeface="Andalus" pitchFamily="18" charset="-78"/>
              </a:rPr>
              <a:t>Management Strategy:</a:t>
            </a:r>
          </a:p>
          <a:p>
            <a:pPr algn="l"/>
            <a:endParaRPr lang="en-US" sz="800" dirty="0">
              <a:solidFill>
                <a:schemeClr val="bg1"/>
              </a:solidFill>
              <a:latin typeface="Andalus" pitchFamily="18" charset="-78"/>
              <a:cs typeface="Andalus" pitchFamily="18" charset="-78"/>
            </a:endParaRPr>
          </a:p>
          <a:p>
            <a:pPr algn="l"/>
            <a:r>
              <a:rPr lang="en-US" sz="1600" b="1" i="1" dirty="0">
                <a:solidFill>
                  <a:schemeClr val="bg1"/>
                </a:solidFill>
                <a:latin typeface="Andalus" pitchFamily="18" charset="-78"/>
                <a:cs typeface="Andalus" pitchFamily="18" charset="-78"/>
              </a:rPr>
              <a:t>Management Objective #1:  Develop standard watershed improvement project directory for </a:t>
            </a:r>
            <a:r>
              <a:rPr lang="en-US" sz="1600" b="1" i="1" dirty="0" err="1">
                <a:solidFill>
                  <a:schemeClr val="bg1"/>
                </a:solidFill>
                <a:latin typeface="Andalus" pitchFamily="18" charset="-78"/>
                <a:cs typeface="Andalus" pitchFamily="18" charset="-78"/>
              </a:rPr>
              <a:t>stakholders</a:t>
            </a:r>
            <a:r>
              <a:rPr lang="en-US" sz="1600" b="1" i="1" dirty="0">
                <a:solidFill>
                  <a:schemeClr val="bg1"/>
                </a:solidFill>
                <a:latin typeface="Andalus" pitchFamily="18" charset="-78"/>
                <a:cs typeface="Andalus" pitchFamily="18" charset="-78"/>
              </a:rPr>
              <a:t> within the watershed.</a:t>
            </a:r>
          </a:p>
          <a:p>
            <a:pPr algn="l"/>
            <a:endParaRPr lang="en-US" sz="800" dirty="0">
              <a:solidFill>
                <a:schemeClr val="bg1"/>
              </a:solidFill>
              <a:latin typeface="Andalus" pitchFamily="18" charset="-78"/>
              <a:cs typeface="Andalus" pitchFamily="18" charset="-78"/>
            </a:endParaRPr>
          </a:p>
          <a:p>
            <a:pPr algn="l"/>
            <a:r>
              <a:rPr lang="en-US" sz="1600" b="1" dirty="0">
                <a:solidFill>
                  <a:schemeClr val="bg1"/>
                </a:solidFill>
                <a:latin typeface="Andalus" pitchFamily="18" charset="-78"/>
                <a:cs typeface="Andalus" pitchFamily="18" charset="-78"/>
              </a:rPr>
              <a:t>Management Actions:</a:t>
            </a:r>
          </a:p>
          <a:p>
            <a:pPr marL="342900" indent="-342900" algn="l">
              <a:buFont typeface="+mj-lt"/>
              <a:buAutoNum type="arabicPeriod"/>
            </a:pPr>
            <a:r>
              <a:rPr lang="en-US" sz="1600" dirty="0">
                <a:solidFill>
                  <a:schemeClr val="bg1"/>
                </a:solidFill>
                <a:latin typeface="Andalus" pitchFamily="18" charset="-78"/>
                <a:cs typeface="Andalus" pitchFamily="18" charset="-78"/>
              </a:rPr>
              <a:t>Create a working group to draft a directory and project form</a:t>
            </a:r>
          </a:p>
          <a:p>
            <a:pPr marL="342900" indent="-342900" algn="l">
              <a:buFont typeface="+mj-lt"/>
              <a:buAutoNum type="arabicPeriod"/>
            </a:pPr>
            <a:r>
              <a:rPr lang="en-US" sz="1600" dirty="0">
                <a:solidFill>
                  <a:schemeClr val="bg1"/>
                </a:solidFill>
                <a:latin typeface="Andalus" pitchFamily="18" charset="-78"/>
                <a:cs typeface="Andalus" pitchFamily="18" charset="-78"/>
              </a:rPr>
              <a:t>Develop the directory attributes and project form that feeds the directory.</a:t>
            </a:r>
          </a:p>
          <a:p>
            <a:pPr marL="342900" indent="-342900" algn="l">
              <a:buFont typeface="+mj-lt"/>
              <a:buAutoNum type="arabicPeriod"/>
            </a:pPr>
            <a:r>
              <a:rPr lang="en-US" sz="1600" dirty="0">
                <a:solidFill>
                  <a:schemeClr val="bg1"/>
                </a:solidFill>
                <a:latin typeface="Andalus" pitchFamily="18" charset="-78"/>
                <a:cs typeface="Andalus" pitchFamily="18" charset="-78"/>
              </a:rPr>
              <a:t>Identify a directory manager.</a:t>
            </a:r>
          </a:p>
          <a:p>
            <a:pPr marL="342900" indent="-342900" algn="l">
              <a:buFont typeface="+mj-lt"/>
              <a:buAutoNum type="arabicPeriod"/>
            </a:pPr>
            <a:r>
              <a:rPr lang="en-US" sz="1600" dirty="0">
                <a:solidFill>
                  <a:schemeClr val="bg1"/>
                </a:solidFill>
                <a:latin typeface="Andalus" pitchFamily="18" charset="-78"/>
                <a:cs typeface="Andalus" pitchFamily="18" charset="-78"/>
              </a:rPr>
              <a:t>Stakeholders submit past watershed improvement project forms to the directory manager.</a:t>
            </a:r>
          </a:p>
          <a:p>
            <a:pPr marL="342900" indent="-342900" algn="l"/>
            <a:endParaRPr lang="en-US" sz="800" dirty="0">
              <a:solidFill>
                <a:schemeClr val="bg1"/>
              </a:solidFill>
              <a:latin typeface="Andalus" pitchFamily="18" charset="-78"/>
              <a:cs typeface="Andalus" pitchFamily="18" charset="-78"/>
            </a:endParaRPr>
          </a:p>
          <a:p>
            <a:pPr marL="342900" indent="-342900" algn="l"/>
            <a:r>
              <a:rPr lang="en-US" sz="1600" b="1" i="1" dirty="0">
                <a:solidFill>
                  <a:schemeClr val="bg1"/>
                </a:solidFill>
                <a:latin typeface="Andalus" pitchFamily="18" charset="-78"/>
                <a:cs typeface="Andalus" pitchFamily="18" charset="-78"/>
              </a:rPr>
              <a:t>Management Objective #2:  Review and adopt water quality data collection advisory process.</a:t>
            </a:r>
          </a:p>
          <a:p>
            <a:pPr marL="342900" indent="-342900" algn="l"/>
            <a:endParaRPr lang="en-US" sz="800" dirty="0">
              <a:solidFill>
                <a:schemeClr val="bg1"/>
              </a:solidFill>
              <a:latin typeface="Andalus" pitchFamily="18" charset="-78"/>
              <a:cs typeface="Andalus" pitchFamily="18" charset="-78"/>
            </a:endParaRPr>
          </a:p>
          <a:p>
            <a:pPr marL="342900" indent="-342900" algn="l"/>
            <a:r>
              <a:rPr lang="en-US" sz="1600" b="1" dirty="0">
                <a:solidFill>
                  <a:schemeClr val="bg1"/>
                </a:solidFill>
                <a:latin typeface="Andalus" pitchFamily="18" charset="-78"/>
                <a:cs typeface="Andalus" pitchFamily="18" charset="-78"/>
              </a:rPr>
              <a:t>Management Actions:</a:t>
            </a:r>
          </a:p>
          <a:p>
            <a:pPr marL="342900" indent="-342900" algn="l">
              <a:buClrTx/>
              <a:buSzPct val="100000"/>
              <a:buFont typeface="+mj-lt"/>
              <a:buAutoNum type="arabicPeriod"/>
            </a:pPr>
            <a:r>
              <a:rPr lang="en-US" sz="1600" dirty="0">
                <a:solidFill>
                  <a:schemeClr val="bg1"/>
                </a:solidFill>
                <a:latin typeface="Andalus" pitchFamily="18" charset="-78"/>
                <a:cs typeface="Andalus" pitchFamily="18" charset="-78"/>
              </a:rPr>
              <a:t>Increase stakeholder awareness related to the collection and use of data to meet specific project objectives.</a:t>
            </a:r>
          </a:p>
          <a:p>
            <a:pPr marL="342900" indent="-342900" algn="l">
              <a:buClrTx/>
              <a:buSzPct val="100000"/>
              <a:buFont typeface="+mj-lt"/>
              <a:buAutoNum type="arabicPeriod"/>
            </a:pPr>
            <a:r>
              <a:rPr lang="en-US" sz="1600" dirty="0">
                <a:solidFill>
                  <a:schemeClr val="bg1"/>
                </a:solidFill>
                <a:latin typeface="Andalus" pitchFamily="18" charset="-78"/>
                <a:cs typeface="Andalus" pitchFamily="18" charset="-78"/>
              </a:rPr>
              <a:t>Identify the stakeholders that will be part of the advisory process.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9144000" cy="946150"/>
          </a:xfrm>
        </p:spPr>
        <p:txBody>
          <a:bodyPr>
            <a:normAutofit fontScale="90000"/>
          </a:bodyPr>
          <a:lstStyle/>
          <a:p>
            <a:pPr algn="ctr"/>
            <a:r>
              <a:rPr lang="en-US" sz="3200" dirty="0">
                <a:solidFill>
                  <a:schemeClr val="bg1"/>
                </a:solidFill>
                <a:latin typeface="Andalus" pitchFamily="18" charset="-78"/>
                <a:cs typeface="Andalus" pitchFamily="18" charset="-78"/>
              </a:rPr>
              <a:t>Susan River Watershed Management Strategy</a:t>
            </a:r>
            <a:br>
              <a:rPr lang="en-US" dirty="0">
                <a:solidFill>
                  <a:schemeClr val="bg1"/>
                </a:solidFill>
                <a:latin typeface="Andalus" pitchFamily="18" charset="-78"/>
                <a:cs typeface="Andalus" pitchFamily="18" charset="-78"/>
              </a:rPr>
            </a:br>
            <a:r>
              <a:rPr lang="en-US" sz="2000" dirty="0">
                <a:solidFill>
                  <a:schemeClr val="bg1"/>
                </a:solidFill>
                <a:latin typeface="Andalus" pitchFamily="18" charset="-78"/>
                <a:cs typeface="Andalus" pitchFamily="18" charset="-78"/>
              </a:rPr>
              <a:t>Goal #8:    Support Community Sustainability by Strengthening Natural Resource Based Economies</a:t>
            </a:r>
            <a:endParaRPr lang="en-US" dirty="0"/>
          </a:p>
        </p:txBody>
      </p:sp>
      <p:sp>
        <p:nvSpPr>
          <p:cNvPr id="3" name="Text Placeholder 2"/>
          <p:cNvSpPr>
            <a:spLocks noGrp="1"/>
          </p:cNvSpPr>
          <p:nvPr>
            <p:ph type="body" idx="2"/>
          </p:nvPr>
        </p:nvSpPr>
        <p:spPr>
          <a:xfrm>
            <a:off x="304800" y="1447800"/>
            <a:ext cx="3733800" cy="4602163"/>
          </a:xfrm>
        </p:spPr>
        <p:txBody>
          <a:bodyPr>
            <a:normAutofit lnSpcReduction="10000"/>
          </a:bodyPr>
          <a:lstStyle/>
          <a:p>
            <a:r>
              <a:rPr lang="en-US" sz="2000" b="1" dirty="0">
                <a:solidFill>
                  <a:schemeClr val="bg1"/>
                </a:solidFill>
                <a:latin typeface="Andalus" pitchFamily="18" charset="-78"/>
                <a:cs typeface="Andalus" pitchFamily="18" charset="-78"/>
              </a:rPr>
              <a:t>Existing Conditions and Assessment Conditions:</a:t>
            </a:r>
          </a:p>
          <a:p>
            <a:endParaRPr lang="en-US" sz="1800" b="1" dirty="0">
              <a:solidFill>
                <a:schemeClr val="bg1"/>
              </a:solidFill>
              <a:latin typeface="Andalus" pitchFamily="18" charset="-78"/>
              <a:cs typeface="Andalus" pitchFamily="18" charset="-78"/>
            </a:endParaRPr>
          </a:p>
          <a:p>
            <a:pPr>
              <a:buFont typeface="Arial" pitchFamily="34" charset="0"/>
              <a:buChar char="•"/>
            </a:pPr>
            <a:r>
              <a:rPr lang="en-US" sz="2000" dirty="0">
                <a:solidFill>
                  <a:schemeClr val="bg1"/>
                </a:solidFill>
                <a:latin typeface="Andalus" pitchFamily="18" charset="-78"/>
                <a:cs typeface="Andalus" pitchFamily="18" charset="-78"/>
              </a:rPr>
              <a:t>The Susan River Watershed has abundant natural resources that benefit the people who live, work , and play in the watershed.</a:t>
            </a:r>
          </a:p>
          <a:p>
            <a:pPr>
              <a:buFont typeface="Arial" pitchFamily="34" charset="0"/>
              <a:buChar char="•"/>
            </a:pPr>
            <a:r>
              <a:rPr lang="en-US" sz="2000" dirty="0">
                <a:solidFill>
                  <a:schemeClr val="bg1"/>
                </a:solidFill>
                <a:latin typeface="Andalus" pitchFamily="18" charset="-78"/>
                <a:cs typeface="Andalus" pitchFamily="18" charset="-78"/>
              </a:rPr>
              <a:t>  Those same natural and human resources can be promoted and utilized to improve economic sustainability by providing a safe and clean environment for human habitation, improved productivity, and an improved quality of life.</a:t>
            </a:r>
          </a:p>
        </p:txBody>
      </p:sp>
      <p:pic>
        <p:nvPicPr>
          <p:cNvPr id="5" name="Content Placeholder 4" descr="Gold Run Timbco.JPG"/>
          <p:cNvPicPr>
            <a:picLocks noGrp="1" noChangeAspect="1"/>
          </p:cNvPicPr>
          <p:nvPr>
            <p:ph sz="half" idx="1"/>
          </p:nvPr>
        </p:nvPicPr>
        <p:blipFill>
          <a:blip r:embed="rId2" cstate="print"/>
          <a:stretch>
            <a:fillRect/>
          </a:stretch>
        </p:blipFill>
        <p:spPr>
          <a:xfrm>
            <a:off x="4343400" y="1884777"/>
            <a:ext cx="4368800" cy="3012245"/>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62050"/>
          </a:xfrm>
        </p:spPr>
        <p:txBody>
          <a:bodyPr>
            <a:normAutofit fontScale="90000"/>
          </a:bodyPr>
          <a:lstStyle/>
          <a:p>
            <a:pPr algn="ctr"/>
            <a:r>
              <a:rPr lang="en-US" sz="3600" dirty="0">
                <a:solidFill>
                  <a:schemeClr val="bg1"/>
                </a:solidFill>
                <a:latin typeface="Andalus" pitchFamily="18" charset="-78"/>
                <a:cs typeface="Andalus" pitchFamily="18" charset="-78"/>
              </a:rPr>
              <a:t>Susan River Watershed Management Strategy</a:t>
            </a:r>
            <a:br>
              <a:rPr lang="en-US" dirty="0">
                <a:solidFill>
                  <a:schemeClr val="bg1"/>
                </a:solidFill>
                <a:latin typeface="Andalus" pitchFamily="18" charset="-78"/>
                <a:cs typeface="Andalus" pitchFamily="18" charset="-78"/>
              </a:rPr>
            </a:br>
            <a:r>
              <a:rPr lang="en-US" sz="2400" dirty="0">
                <a:solidFill>
                  <a:schemeClr val="bg1"/>
                </a:solidFill>
                <a:latin typeface="Andalus" pitchFamily="18" charset="-78"/>
                <a:cs typeface="Andalus" pitchFamily="18" charset="-78"/>
              </a:rPr>
              <a:t>Goal #8:    Support Community Sustainability by Strengthening Natural Resource Based Economies</a:t>
            </a:r>
            <a:endParaRPr lang="en-US" dirty="0"/>
          </a:p>
        </p:txBody>
      </p:sp>
      <p:sp>
        <p:nvSpPr>
          <p:cNvPr id="3" name="Text Placeholder 2"/>
          <p:cNvSpPr>
            <a:spLocks noGrp="1"/>
          </p:cNvSpPr>
          <p:nvPr>
            <p:ph type="body" idx="2"/>
          </p:nvPr>
        </p:nvSpPr>
        <p:spPr>
          <a:xfrm>
            <a:off x="3581400" y="1447800"/>
            <a:ext cx="5218113" cy="4602163"/>
          </a:xfrm>
        </p:spPr>
        <p:txBody>
          <a:bodyPr/>
          <a:lstStyle/>
          <a:p>
            <a:r>
              <a:rPr lang="en-US" sz="1800" b="1" dirty="0">
                <a:solidFill>
                  <a:schemeClr val="bg1"/>
                </a:solidFill>
                <a:latin typeface="Andalus" pitchFamily="18" charset="-78"/>
                <a:cs typeface="Andalus" pitchFamily="18" charset="-78"/>
              </a:rPr>
              <a:t>Management Strategy:</a:t>
            </a:r>
          </a:p>
          <a:p>
            <a:endParaRPr lang="en-US" sz="1600" dirty="0">
              <a:solidFill>
                <a:schemeClr val="bg1"/>
              </a:solidFill>
              <a:latin typeface="Andalus" pitchFamily="18" charset="-78"/>
              <a:cs typeface="Andalus" pitchFamily="18" charset="-78"/>
            </a:endParaRPr>
          </a:p>
          <a:p>
            <a:r>
              <a:rPr lang="en-US" sz="1600" b="1" i="1" dirty="0">
                <a:solidFill>
                  <a:schemeClr val="bg1"/>
                </a:solidFill>
                <a:latin typeface="Andalus" pitchFamily="18" charset="-78"/>
                <a:cs typeface="Andalus" pitchFamily="18" charset="-78"/>
              </a:rPr>
              <a:t>Management Objective #1:  Support Economic development opportunities that sustain and improve watershed health.</a:t>
            </a:r>
          </a:p>
          <a:p>
            <a:endParaRPr lang="en-US" sz="1600" dirty="0">
              <a:solidFill>
                <a:schemeClr val="bg1"/>
              </a:solidFill>
              <a:latin typeface="Andalus" pitchFamily="18" charset="-78"/>
              <a:cs typeface="Andalus" pitchFamily="18" charset="-78"/>
            </a:endParaRPr>
          </a:p>
          <a:p>
            <a:r>
              <a:rPr lang="en-US" sz="1600" b="1" dirty="0">
                <a:solidFill>
                  <a:schemeClr val="bg1"/>
                </a:solidFill>
                <a:latin typeface="Andalus" pitchFamily="18" charset="-78"/>
                <a:cs typeface="Andalus" pitchFamily="18" charset="-78"/>
              </a:rPr>
              <a:t>Management Actions:</a:t>
            </a:r>
          </a:p>
          <a:p>
            <a:pPr marL="342900" indent="-342900">
              <a:buClrTx/>
              <a:buFont typeface="+mj-lt"/>
              <a:buAutoNum type="arabicPeriod"/>
            </a:pPr>
            <a:r>
              <a:rPr lang="en-US" sz="1600" dirty="0">
                <a:solidFill>
                  <a:schemeClr val="bg1"/>
                </a:solidFill>
                <a:latin typeface="Andalus" pitchFamily="18" charset="-78"/>
                <a:cs typeface="Andalus" pitchFamily="18" charset="-78"/>
              </a:rPr>
              <a:t>Promote agriculture and nature based tourism within the watershed.</a:t>
            </a:r>
          </a:p>
          <a:p>
            <a:pPr marL="342900" indent="-342900">
              <a:buClrTx/>
              <a:buFont typeface="+mj-lt"/>
              <a:buAutoNum type="arabicPeriod"/>
            </a:pPr>
            <a:r>
              <a:rPr lang="en-US" sz="1600" dirty="0">
                <a:solidFill>
                  <a:schemeClr val="bg1"/>
                </a:solidFill>
                <a:latin typeface="Andalus" pitchFamily="18" charset="-78"/>
                <a:cs typeface="Andalus" pitchFamily="18" charset="-78"/>
              </a:rPr>
              <a:t>Support marketing effort that promotes Susan River watershed products including value added western juniper items and precious minerals (rock hounding).</a:t>
            </a:r>
          </a:p>
          <a:p>
            <a:pPr marL="342900" indent="-342900">
              <a:buClrTx/>
              <a:buFont typeface="+mj-lt"/>
              <a:buAutoNum type="arabicPeriod"/>
            </a:pPr>
            <a:r>
              <a:rPr lang="en-US" sz="1600" dirty="0">
                <a:solidFill>
                  <a:schemeClr val="bg1"/>
                </a:solidFill>
                <a:latin typeface="Andalus" pitchFamily="18" charset="-78"/>
                <a:cs typeface="Andalus" pitchFamily="18" charset="-78"/>
              </a:rPr>
              <a:t>Enhance hunting, fishing, and other outdoor recreational opportunities and awareness (e.g. wildlife viewing, mountain biking, bird watching, kayaking, golf, etc…).</a:t>
            </a:r>
          </a:p>
        </p:txBody>
      </p:sp>
      <p:pic>
        <p:nvPicPr>
          <p:cNvPr id="5" name="Content Placeholder 4" descr="DSC00487.JPG"/>
          <p:cNvPicPr>
            <a:picLocks noGrp="1" noChangeAspect="1"/>
          </p:cNvPicPr>
          <p:nvPr>
            <p:ph sz="half" idx="1"/>
          </p:nvPr>
        </p:nvPicPr>
        <p:blipFill>
          <a:blip r:embed="rId2" cstate="print"/>
          <a:stretch>
            <a:fillRect/>
          </a:stretch>
        </p:blipFill>
        <p:spPr>
          <a:xfrm>
            <a:off x="381000" y="2343150"/>
            <a:ext cx="2590800" cy="1943100"/>
          </a:xfrm>
        </p:spPr>
      </p:pic>
      <p:sp>
        <p:nvSpPr>
          <p:cNvPr id="6" name="TextBox 5"/>
          <p:cNvSpPr txBox="1"/>
          <p:nvPr/>
        </p:nvSpPr>
        <p:spPr>
          <a:xfrm>
            <a:off x="381000" y="4343400"/>
            <a:ext cx="2590800" cy="584775"/>
          </a:xfrm>
          <a:prstGeom prst="rect">
            <a:avLst/>
          </a:prstGeom>
          <a:noFill/>
        </p:spPr>
        <p:txBody>
          <a:bodyPr wrap="square" rtlCol="0">
            <a:spAutoFit/>
          </a:bodyPr>
          <a:lstStyle/>
          <a:p>
            <a:pPr algn="ctr"/>
            <a:r>
              <a:rPr lang="en-US" sz="1600" b="1" dirty="0">
                <a:solidFill>
                  <a:schemeClr val="bg1"/>
                </a:solidFill>
                <a:latin typeface="Andalus" pitchFamily="18" charset="-78"/>
                <a:cs typeface="Andalus" pitchFamily="18" charset="-78"/>
              </a:rPr>
              <a:t>Ranching operation in </a:t>
            </a:r>
            <a:r>
              <a:rPr lang="en-US" sz="1600" b="1" dirty="0" err="1">
                <a:solidFill>
                  <a:schemeClr val="bg1"/>
                </a:solidFill>
                <a:latin typeface="Andalus" pitchFamily="18" charset="-78"/>
                <a:cs typeface="Andalus" pitchFamily="18" charset="-78"/>
              </a:rPr>
              <a:t>Johnstonville</a:t>
            </a:r>
            <a:r>
              <a:rPr lang="en-US" sz="1600" b="1" dirty="0">
                <a:solidFill>
                  <a:schemeClr val="bg1"/>
                </a:solidFill>
                <a:latin typeface="Andalus" pitchFamily="18" charset="-78"/>
                <a:cs typeface="Andalus" pitchFamily="18" charset="-78"/>
              </a:rPr>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143000"/>
          </a:xfrm>
        </p:spPr>
        <p:txBody>
          <a:bodyPr>
            <a:normAutofit/>
          </a:bodyPr>
          <a:lstStyle/>
          <a:p>
            <a:pPr algn="ctr"/>
            <a:r>
              <a:rPr lang="en-US" sz="2800" dirty="0">
                <a:solidFill>
                  <a:schemeClr val="bg1"/>
                </a:solidFill>
                <a:latin typeface="Andalus" pitchFamily="18" charset="-78"/>
                <a:cs typeface="Andalus" pitchFamily="18" charset="-78"/>
              </a:rPr>
              <a:t>Susan River Watershed Management Strategy</a:t>
            </a:r>
            <a:br>
              <a:rPr lang="en-US" dirty="0">
                <a:solidFill>
                  <a:schemeClr val="bg1"/>
                </a:solidFill>
                <a:latin typeface="Andalus" pitchFamily="18" charset="-78"/>
                <a:cs typeface="Andalus" pitchFamily="18" charset="-78"/>
              </a:rPr>
            </a:br>
            <a:r>
              <a:rPr lang="en-US" sz="2000" cap="none" dirty="0">
                <a:solidFill>
                  <a:schemeClr val="bg1"/>
                </a:solidFill>
                <a:latin typeface="Andalus" pitchFamily="18" charset="-78"/>
                <a:cs typeface="Andalus" pitchFamily="18" charset="-78"/>
              </a:rPr>
              <a:t>Goal #8:    Support Community Sustainability by Strengthening Natural Resource Based Economies</a:t>
            </a:r>
            <a:endParaRPr lang="en-US" cap="none" dirty="0"/>
          </a:p>
        </p:txBody>
      </p:sp>
      <p:sp>
        <p:nvSpPr>
          <p:cNvPr id="3" name="Text Placeholder 2"/>
          <p:cNvSpPr>
            <a:spLocks noGrp="1"/>
          </p:cNvSpPr>
          <p:nvPr>
            <p:ph type="subTitle" idx="1"/>
          </p:nvPr>
        </p:nvSpPr>
        <p:spPr>
          <a:xfrm>
            <a:off x="228600" y="1143000"/>
            <a:ext cx="8686800" cy="5715000"/>
          </a:xfrm>
        </p:spPr>
        <p:txBody>
          <a:bodyPr>
            <a:normAutofit/>
          </a:bodyPr>
          <a:lstStyle/>
          <a:p>
            <a:pPr algn="l"/>
            <a:r>
              <a:rPr lang="en-US" sz="1600" b="1" i="1" dirty="0">
                <a:solidFill>
                  <a:schemeClr val="bg1"/>
                </a:solidFill>
                <a:latin typeface="Andalus" pitchFamily="18" charset="-78"/>
                <a:cs typeface="Andalus" pitchFamily="18" charset="-78"/>
              </a:rPr>
              <a:t>Management Objective #2:   Maintain a sustainable  Timber Industry.</a:t>
            </a:r>
          </a:p>
          <a:p>
            <a:pPr algn="l"/>
            <a:endParaRPr lang="en-US" sz="800" dirty="0">
              <a:solidFill>
                <a:schemeClr val="bg1"/>
              </a:solidFill>
              <a:latin typeface="Andalus" pitchFamily="18" charset="-78"/>
              <a:cs typeface="Andalus" pitchFamily="18" charset="-78"/>
            </a:endParaRPr>
          </a:p>
          <a:p>
            <a:pPr algn="l"/>
            <a:r>
              <a:rPr lang="en-US" sz="1600" b="1" dirty="0">
                <a:solidFill>
                  <a:schemeClr val="bg1"/>
                </a:solidFill>
                <a:latin typeface="Andalus" pitchFamily="18" charset="-78"/>
                <a:cs typeface="Andalus" pitchFamily="18" charset="-78"/>
              </a:rPr>
              <a:t>Management Actions:</a:t>
            </a:r>
          </a:p>
          <a:p>
            <a:pPr marL="342900" indent="-342900" algn="l">
              <a:buClrTx/>
              <a:buFont typeface="+mj-lt"/>
              <a:buAutoNum type="arabicPeriod"/>
            </a:pPr>
            <a:r>
              <a:rPr lang="en-US" sz="1600" dirty="0">
                <a:solidFill>
                  <a:schemeClr val="bg1"/>
                </a:solidFill>
                <a:latin typeface="Andalus" pitchFamily="18" charset="-78"/>
                <a:cs typeface="Andalus" pitchFamily="18" charset="-78"/>
              </a:rPr>
              <a:t>Conduct fuels reduction projects and improve defensible space in WUI areas to improve forest resources and protect property and human lives.</a:t>
            </a:r>
          </a:p>
          <a:p>
            <a:pPr marL="342900" indent="-342900" algn="l">
              <a:buClrTx/>
              <a:buFont typeface="+mj-lt"/>
              <a:buAutoNum type="arabicPeriod"/>
            </a:pPr>
            <a:r>
              <a:rPr lang="en-US" sz="1600" dirty="0">
                <a:solidFill>
                  <a:schemeClr val="bg1"/>
                </a:solidFill>
                <a:latin typeface="Andalus" pitchFamily="18" charset="-78"/>
                <a:cs typeface="Andalus" pitchFamily="18" charset="-78"/>
              </a:rPr>
              <a:t>Utilize Stewardship contracts with the U.S. Forest Service and the BLM by communities and local non-profits on public land to manage forest units in a sustainable manner and allow forest revenues to remain in the local community.</a:t>
            </a:r>
          </a:p>
          <a:p>
            <a:pPr marL="342900" indent="-342900" algn="l"/>
            <a:endParaRPr lang="en-US" sz="800" dirty="0">
              <a:solidFill>
                <a:schemeClr val="bg1"/>
              </a:solidFill>
              <a:latin typeface="Andalus" pitchFamily="18" charset="-78"/>
              <a:cs typeface="Andalus" pitchFamily="18" charset="-78"/>
            </a:endParaRPr>
          </a:p>
          <a:p>
            <a:pPr marL="342900" indent="-342900" algn="l"/>
            <a:r>
              <a:rPr lang="en-US" sz="1600" b="1" i="1" dirty="0">
                <a:solidFill>
                  <a:schemeClr val="bg1"/>
                </a:solidFill>
                <a:latin typeface="Andalus" pitchFamily="18" charset="-78"/>
                <a:cs typeface="Andalus" pitchFamily="18" charset="-78"/>
              </a:rPr>
              <a:t>Management Objective #3:  Use conservation enhancements for natural resource management and provide for sustainable family agricultural operations.</a:t>
            </a:r>
          </a:p>
          <a:p>
            <a:pPr marL="342900" indent="-342900" algn="l"/>
            <a:endParaRPr lang="en-US" sz="800" dirty="0">
              <a:solidFill>
                <a:schemeClr val="bg1"/>
              </a:solidFill>
              <a:latin typeface="Andalus" pitchFamily="18" charset="-78"/>
              <a:cs typeface="Andalus" pitchFamily="18" charset="-78"/>
            </a:endParaRPr>
          </a:p>
          <a:p>
            <a:pPr marL="342900" indent="-342900" algn="l"/>
            <a:r>
              <a:rPr lang="en-US" sz="1600" b="1" dirty="0">
                <a:solidFill>
                  <a:schemeClr val="bg1"/>
                </a:solidFill>
                <a:latin typeface="Andalus" pitchFamily="18" charset="-78"/>
                <a:cs typeface="Andalus" pitchFamily="18" charset="-78"/>
              </a:rPr>
              <a:t>Management Actions:</a:t>
            </a:r>
          </a:p>
          <a:p>
            <a:pPr marL="342900" indent="-342900" algn="l">
              <a:buFont typeface="+mj-lt"/>
              <a:buAutoNum type="arabicPeriod"/>
            </a:pPr>
            <a:r>
              <a:rPr lang="en-US" sz="1600" dirty="0">
                <a:solidFill>
                  <a:schemeClr val="bg1"/>
                </a:solidFill>
                <a:latin typeface="Andalus" pitchFamily="18" charset="-78"/>
                <a:cs typeface="Andalus" pitchFamily="18" charset="-78"/>
              </a:rPr>
              <a:t>Seek opportunities from government and non-government organizations to implement long-term conservation easements.</a:t>
            </a:r>
          </a:p>
          <a:p>
            <a:pPr marL="342900" indent="-342900" algn="l">
              <a:buFont typeface="+mj-lt"/>
              <a:buAutoNum type="arabicPeriod"/>
            </a:pPr>
            <a:r>
              <a:rPr lang="en-US" sz="1600" dirty="0">
                <a:solidFill>
                  <a:schemeClr val="bg1"/>
                </a:solidFill>
                <a:latin typeface="Andalus" pitchFamily="18" charset="-78"/>
                <a:cs typeface="Andalus" pitchFamily="18" charset="-78"/>
              </a:rPr>
              <a:t>Explore opportunities for carbon sequestration and carbon credits in the watershed to improve soil quality and help achieve a balanced global carbon cycle.</a:t>
            </a:r>
          </a:p>
          <a:p>
            <a:pPr marL="342900" indent="-342900" algn="l"/>
            <a:endParaRPr lang="en-US" sz="800" dirty="0">
              <a:solidFill>
                <a:schemeClr val="bg1"/>
              </a:solidFill>
              <a:latin typeface="Andalus" pitchFamily="18" charset="-78"/>
              <a:cs typeface="Andalus" pitchFamily="18" charset="-78"/>
            </a:endParaRPr>
          </a:p>
          <a:p>
            <a:pPr marL="342900" indent="-342900" algn="l"/>
            <a:r>
              <a:rPr lang="en-US" sz="1600" b="1" i="1" dirty="0">
                <a:solidFill>
                  <a:schemeClr val="bg1"/>
                </a:solidFill>
                <a:latin typeface="Andalus" pitchFamily="18" charset="-78"/>
                <a:cs typeface="Andalus" pitchFamily="18" charset="-78"/>
              </a:rPr>
              <a:t>Management Objective #4:  Enhance hunting and outdoor recreational opportunities and awareness.</a:t>
            </a:r>
          </a:p>
          <a:p>
            <a:pPr marL="342900" indent="-342900" algn="l">
              <a:buFont typeface="+mj-lt"/>
              <a:buAutoNum type="arabicPeriod"/>
            </a:pPr>
            <a:r>
              <a:rPr lang="en-US" sz="1600" dirty="0">
                <a:solidFill>
                  <a:schemeClr val="bg1"/>
                </a:solidFill>
                <a:latin typeface="Andalus" pitchFamily="18" charset="-78"/>
                <a:cs typeface="Andalus" pitchFamily="18" charset="-78"/>
              </a:rPr>
              <a:t>Implement stated restoration objectives in previous sub-goals.</a:t>
            </a:r>
          </a:p>
          <a:p>
            <a:pPr marL="342900" indent="-342900" algn="l">
              <a:buFont typeface="+mj-lt"/>
              <a:buAutoNum type="arabicPeriod"/>
            </a:pPr>
            <a:r>
              <a:rPr lang="en-US" sz="1600" dirty="0">
                <a:solidFill>
                  <a:schemeClr val="bg1"/>
                </a:solidFill>
                <a:latin typeface="Andalus" pitchFamily="18" charset="-78"/>
                <a:cs typeface="Andalus" pitchFamily="18" charset="-78"/>
              </a:rPr>
              <a:t> Expand partnerships to develop appropriate recreational infrastructure.</a:t>
            </a:r>
          </a:p>
          <a:p>
            <a:pPr marL="342900" indent="-342900" algn="l">
              <a:buFont typeface="+mj-lt"/>
              <a:buAutoNum type="arabicPeriod"/>
            </a:pPr>
            <a:r>
              <a:rPr lang="en-US" sz="1600" dirty="0">
                <a:solidFill>
                  <a:schemeClr val="bg1"/>
                </a:solidFill>
                <a:latin typeface="Andalus" pitchFamily="18" charset="-78"/>
                <a:cs typeface="Andalus" pitchFamily="18" charset="-78"/>
              </a:rPr>
              <a:t>Expand partnerships to develop outdoor education programs for k-12.</a:t>
            </a:r>
          </a:p>
          <a:p>
            <a:pPr marL="342900" indent="-342900" algn="l"/>
            <a:endParaRPr lang="en-US" sz="1600" dirty="0">
              <a:solidFill>
                <a:schemeClr val="bg1"/>
              </a:solidFill>
              <a:latin typeface="Andalus" pitchFamily="18" charset="-78"/>
              <a:cs typeface="Andalus" pitchFamily="18" charset="-78"/>
            </a:endParaRPr>
          </a:p>
          <a:p>
            <a:pPr marL="342900" indent="-342900" algn="l"/>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9144000" cy="1162050"/>
          </a:xfrm>
        </p:spPr>
        <p:txBody>
          <a:bodyPr>
            <a:normAutofit fontScale="90000"/>
          </a:bodyPr>
          <a:lstStyle/>
          <a:p>
            <a:pPr algn="ctr"/>
            <a:r>
              <a:rPr lang="en-US" sz="3600" dirty="0">
                <a:solidFill>
                  <a:schemeClr val="bg1"/>
                </a:solidFill>
                <a:latin typeface="Andalus" pitchFamily="18" charset="-78"/>
                <a:cs typeface="Andalus" pitchFamily="18" charset="-78"/>
              </a:rPr>
              <a:t>Susan River Watershed Management Strategy</a:t>
            </a:r>
            <a:br>
              <a:rPr lang="en-US" dirty="0">
                <a:solidFill>
                  <a:schemeClr val="bg1"/>
                </a:solidFill>
                <a:latin typeface="Andalus" pitchFamily="18" charset="-78"/>
                <a:cs typeface="Andalus" pitchFamily="18" charset="-78"/>
              </a:rPr>
            </a:br>
            <a:r>
              <a:rPr lang="en-US" sz="2400" dirty="0">
                <a:solidFill>
                  <a:schemeClr val="bg1"/>
                </a:solidFill>
                <a:latin typeface="Andalus" pitchFamily="18" charset="-78"/>
                <a:cs typeface="Andalus" pitchFamily="18" charset="-78"/>
              </a:rPr>
              <a:t>Goal #9:   Strengthen Community Watershed Stewardship in the Susan River Watershed</a:t>
            </a:r>
            <a:endParaRPr lang="en-US" dirty="0"/>
          </a:p>
        </p:txBody>
      </p:sp>
      <p:sp>
        <p:nvSpPr>
          <p:cNvPr id="3" name="Text Placeholder 2"/>
          <p:cNvSpPr>
            <a:spLocks noGrp="1"/>
          </p:cNvSpPr>
          <p:nvPr>
            <p:ph type="body" idx="2"/>
          </p:nvPr>
        </p:nvSpPr>
        <p:spPr>
          <a:xfrm>
            <a:off x="304800" y="1371600"/>
            <a:ext cx="6019800" cy="5181600"/>
          </a:xfrm>
        </p:spPr>
        <p:txBody>
          <a:bodyPr>
            <a:normAutofit/>
          </a:bodyPr>
          <a:lstStyle/>
          <a:p>
            <a:r>
              <a:rPr lang="en-US" sz="1700" b="1" dirty="0">
                <a:solidFill>
                  <a:schemeClr val="bg1"/>
                </a:solidFill>
                <a:latin typeface="Andalus" pitchFamily="18" charset="-78"/>
                <a:cs typeface="Andalus" pitchFamily="18" charset="-78"/>
              </a:rPr>
              <a:t>Existing Conditions and Assessment Conclusions:</a:t>
            </a:r>
          </a:p>
          <a:p>
            <a:endParaRPr lang="en-US" sz="900" dirty="0">
              <a:solidFill>
                <a:schemeClr val="bg1"/>
              </a:solidFill>
              <a:latin typeface="Andalus" pitchFamily="18" charset="-78"/>
              <a:cs typeface="Andalus" pitchFamily="18" charset="-78"/>
            </a:endParaRPr>
          </a:p>
          <a:p>
            <a:pPr>
              <a:buFont typeface="Arial" pitchFamily="34" charset="0"/>
              <a:buChar char="•"/>
            </a:pPr>
            <a:r>
              <a:rPr lang="en-US" sz="1700" dirty="0">
                <a:solidFill>
                  <a:schemeClr val="bg1"/>
                </a:solidFill>
                <a:latin typeface="Andalus" pitchFamily="18" charset="-78"/>
                <a:cs typeface="Andalus" pitchFamily="18" charset="-78"/>
              </a:rPr>
              <a:t>Educating people for becoming good stewards of their watershed serves as a means to have a healthy watershed without resorting to regulatory approach.</a:t>
            </a:r>
          </a:p>
          <a:p>
            <a:endParaRPr lang="en-US" sz="800" dirty="0">
              <a:solidFill>
                <a:schemeClr val="bg1"/>
              </a:solidFill>
              <a:latin typeface="Andalus" pitchFamily="18" charset="-78"/>
              <a:cs typeface="Andalus" pitchFamily="18" charset="-78"/>
            </a:endParaRPr>
          </a:p>
          <a:p>
            <a:r>
              <a:rPr lang="en-US" sz="1600" b="1" i="1" dirty="0">
                <a:solidFill>
                  <a:schemeClr val="bg1"/>
                </a:solidFill>
                <a:latin typeface="Andalus" pitchFamily="18" charset="-78"/>
                <a:cs typeface="Andalus" pitchFamily="18" charset="-78"/>
              </a:rPr>
              <a:t>Management Objective #1:  Provide K-12 watershed educational opportunities to understand and experience natural resources through place based learning.</a:t>
            </a:r>
          </a:p>
          <a:p>
            <a:endParaRPr lang="en-US" sz="800" dirty="0">
              <a:solidFill>
                <a:schemeClr val="bg1"/>
              </a:solidFill>
              <a:latin typeface="Andalus" pitchFamily="18" charset="-78"/>
              <a:cs typeface="Andalus" pitchFamily="18" charset="-78"/>
            </a:endParaRPr>
          </a:p>
          <a:p>
            <a:r>
              <a:rPr lang="en-US" sz="1600" b="1" dirty="0">
                <a:solidFill>
                  <a:schemeClr val="bg1"/>
                </a:solidFill>
                <a:latin typeface="Andalus" pitchFamily="18" charset="-78"/>
                <a:cs typeface="Andalus" pitchFamily="18" charset="-78"/>
              </a:rPr>
              <a:t>Management Actions:</a:t>
            </a:r>
          </a:p>
          <a:p>
            <a:pPr marL="342900" indent="-342900">
              <a:buClrTx/>
              <a:buFont typeface="+mj-lt"/>
              <a:buAutoNum type="arabicPeriod"/>
            </a:pPr>
            <a:r>
              <a:rPr lang="en-US" sz="1600" dirty="0">
                <a:solidFill>
                  <a:schemeClr val="bg1"/>
                </a:solidFill>
                <a:latin typeface="Andalus" pitchFamily="18" charset="-78"/>
                <a:cs typeface="Andalus" pitchFamily="18" charset="-78"/>
              </a:rPr>
              <a:t>Sustain and improve existing K-12 natural resource education programs.</a:t>
            </a:r>
          </a:p>
          <a:p>
            <a:pPr marL="342900" indent="-342900">
              <a:buClrTx/>
              <a:buFont typeface="+mj-lt"/>
              <a:buAutoNum type="arabicPeriod"/>
            </a:pPr>
            <a:r>
              <a:rPr lang="en-US" sz="1600" dirty="0">
                <a:solidFill>
                  <a:schemeClr val="bg1"/>
                </a:solidFill>
                <a:latin typeface="Andalus" pitchFamily="18" charset="-78"/>
                <a:cs typeface="Andalus" pitchFamily="18" charset="-78"/>
              </a:rPr>
              <a:t>Sustain and improve natural resource internship programs for high school students.</a:t>
            </a:r>
          </a:p>
          <a:p>
            <a:pPr marL="342900" indent="-342900">
              <a:buClrTx/>
              <a:buFont typeface="+mj-lt"/>
              <a:buAutoNum type="arabicPeriod"/>
            </a:pPr>
            <a:r>
              <a:rPr lang="en-US" sz="1600" dirty="0">
                <a:solidFill>
                  <a:schemeClr val="bg1"/>
                </a:solidFill>
                <a:latin typeface="Andalus" pitchFamily="18" charset="-78"/>
                <a:cs typeface="Andalus" pitchFamily="18" charset="-78"/>
              </a:rPr>
              <a:t>Sustain and improve watershed education youth programs throughout the watershed.</a:t>
            </a:r>
          </a:p>
          <a:p>
            <a:pPr marL="342900" indent="-342900">
              <a:buClrTx/>
              <a:buFont typeface="+mj-lt"/>
              <a:buAutoNum type="arabicPeriod"/>
            </a:pPr>
            <a:r>
              <a:rPr lang="en-US" sz="1600" dirty="0">
                <a:solidFill>
                  <a:schemeClr val="bg1"/>
                </a:solidFill>
                <a:latin typeface="Andalus" pitchFamily="18" charset="-78"/>
                <a:cs typeface="Andalus" pitchFamily="18" charset="-78"/>
              </a:rPr>
              <a:t>Promote development of a Susan River watershed native plant nursery utilizing student involvement.</a:t>
            </a:r>
          </a:p>
          <a:p>
            <a:pPr marL="342900" indent="-342900">
              <a:buClrTx/>
              <a:buFont typeface="+mj-lt"/>
              <a:buAutoNum type="arabicPeriod"/>
            </a:pPr>
            <a:r>
              <a:rPr lang="en-US" sz="1600" dirty="0">
                <a:solidFill>
                  <a:schemeClr val="bg1"/>
                </a:solidFill>
                <a:latin typeface="Andalus" pitchFamily="18" charset="-78"/>
                <a:cs typeface="Andalus" pitchFamily="18" charset="-78"/>
              </a:rPr>
              <a:t>Incorporate Susan River WMS goals into educational curriculum.</a:t>
            </a:r>
          </a:p>
          <a:p>
            <a:pPr marL="342900" indent="-342900">
              <a:buFont typeface="+mj-lt"/>
              <a:buAutoNum type="arabicPeriod"/>
            </a:pPr>
            <a:endParaRPr lang="en-US" sz="1600" dirty="0">
              <a:solidFill>
                <a:schemeClr val="bg1"/>
              </a:solidFill>
              <a:latin typeface="Andalus" pitchFamily="18" charset="-78"/>
              <a:cs typeface="Andalus" pitchFamily="18" charset="-78"/>
            </a:endParaRPr>
          </a:p>
          <a:p>
            <a:endParaRPr lang="en-US" sz="1600" dirty="0">
              <a:solidFill>
                <a:schemeClr val="bg1"/>
              </a:solidFill>
              <a:latin typeface="Andalus" pitchFamily="18" charset="-78"/>
              <a:cs typeface="Andalus" pitchFamily="18" charset="-78"/>
            </a:endParaRPr>
          </a:p>
        </p:txBody>
      </p:sp>
      <p:pic>
        <p:nvPicPr>
          <p:cNvPr id="5" name="Content Placeholder 4" descr="IM002530.JPG"/>
          <p:cNvPicPr>
            <a:picLocks noGrp="1" noChangeAspect="1"/>
          </p:cNvPicPr>
          <p:nvPr>
            <p:ph sz="half" idx="1"/>
          </p:nvPr>
        </p:nvPicPr>
        <p:blipFill>
          <a:blip r:embed="rId2" cstate="print"/>
          <a:stretch>
            <a:fillRect/>
          </a:stretch>
        </p:blipFill>
        <p:spPr>
          <a:xfrm>
            <a:off x="6553200" y="1828800"/>
            <a:ext cx="2219325" cy="29591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609600"/>
            <a:ext cx="4456113" cy="685800"/>
          </a:xfrm>
        </p:spPr>
        <p:txBody>
          <a:bodyPr>
            <a:normAutofit/>
          </a:bodyPr>
          <a:lstStyle/>
          <a:p>
            <a:pPr algn="ctr"/>
            <a:r>
              <a:rPr lang="en-US" sz="3200" dirty="0">
                <a:solidFill>
                  <a:schemeClr val="bg1"/>
                </a:solidFill>
                <a:latin typeface="Andalus" pitchFamily="18" charset="-78"/>
                <a:cs typeface="Andalus" pitchFamily="18" charset="-78"/>
              </a:rPr>
              <a:t>Susan River Watershed</a:t>
            </a:r>
          </a:p>
        </p:txBody>
      </p:sp>
      <p:sp>
        <p:nvSpPr>
          <p:cNvPr id="4" name="Text Placeholder 3"/>
          <p:cNvSpPr>
            <a:spLocks noGrp="1"/>
          </p:cNvSpPr>
          <p:nvPr>
            <p:ph type="body" idx="2"/>
          </p:nvPr>
        </p:nvSpPr>
        <p:spPr>
          <a:xfrm>
            <a:off x="4572000" y="1295400"/>
            <a:ext cx="3733800" cy="2590800"/>
          </a:xfrm>
        </p:spPr>
        <p:txBody>
          <a:bodyPr>
            <a:noAutofit/>
          </a:bodyPr>
          <a:lstStyle/>
          <a:p>
            <a:pPr>
              <a:buFont typeface="Arial" pitchFamily="34" charset="0"/>
              <a:buChar char="•"/>
            </a:pPr>
            <a:r>
              <a:rPr lang="en-US" sz="2000" dirty="0">
                <a:solidFill>
                  <a:schemeClr val="bg1"/>
                </a:solidFill>
                <a:latin typeface="Andalus" pitchFamily="18" charset="-78"/>
                <a:cs typeface="Andalus" pitchFamily="18" charset="-78"/>
              </a:rPr>
              <a:t>Encompasses four ecological provinces including the Basin and Range Province to the east, , the granitic Sierra Nevada Range to the southwest, and the </a:t>
            </a:r>
            <a:r>
              <a:rPr lang="en-US" sz="2000" dirty="0" err="1">
                <a:solidFill>
                  <a:schemeClr val="bg1"/>
                </a:solidFill>
                <a:latin typeface="Andalus" pitchFamily="18" charset="-78"/>
                <a:cs typeface="Andalus" pitchFamily="18" charset="-78"/>
              </a:rPr>
              <a:t>volcanics</a:t>
            </a:r>
            <a:r>
              <a:rPr lang="en-US" sz="2000" dirty="0">
                <a:solidFill>
                  <a:schemeClr val="bg1"/>
                </a:solidFill>
                <a:latin typeface="Andalus" pitchFamily="18" charset="-78"/>
                <a:cs typeface="Andalus" pitchFamily="18" charset="-78"/>
              </a:rPr>
              <a:t> of the Modoc Plateau and the Cascade Range to the north and west</a:t>
            </a:r>
          </a:p>
          <a:p>
            <a:pPr>
              <a:buFont typeface="Arial" pitchFamily="34" charset="0"/>
              <a:buChar char="•"/>
            </a:pPr>
            <a:endParaRPr lang="en-US" sz="2000" dirty="0">
              <a:solidFill>
                <a:schemeClr val="bg1"/>
              </a:solidFill>
              <a:latin typeface="Andalus" pitchFamily="18" charset="-78"/>
              <a:cs typeface="Andalus" pitchFamily="18" charset="-78"/>
            </a:endParaRPr>
          </a:p>
          <a:p>
            <a:endParaRPr lang="en-US" sz="2000" dirty="0"/>
          </a:p>
        </p:txBody>
      </p:sp>
      <p:pic>
        <p:nvPicPr>
          <p:cNvPr id="9" name="Content Placeholder 8" descr="DSC00453.JPG"/>
          <p:cNvPicPr>
            <a:picLocks noGrp="1" noChangeAspect="1"/>
          </p:cNvPicPr>
          <p:nvPr>
            <p:ph sz="half" idx="1"/>
          </p:nvPr>
        </p:nvPicPr>
        <p:blipFill>
          <a:blip r:embed="rId2" cstate="print"/>
          <a:stretch>
            <a:fillRect/>
          </a:stretch>
        </p:blipFill>
        <p:spPr>
          <a:xfrm>
            <a:off x="609600" y="838200"/>
            <a:ext cx="3810000" cy="2857500"/>
          </a:xfrm>
          <a:ln>
            <a:solidFill>
              <a:schemeClr val="bg1"/>
            </a:solidFill>
          </a:ln>
        </p:spPr>
      </p:pic>
      <p:sp>
        <p:nvSpPr>
          <p:cNvPr id="6" name="TextBox 5"/>
          <p:cNvSpPr txBox="1"/>
          <p:nvPr/>
        </p:nvSpPr>
        <p:spPr>
          <a:xfrm>
            <a:off x="533400" y="3810000"/>
            <a:ext cx="7772400" cy="2246769"/>
          </a:xfrm>
          <a:prstGeom prst="rect">
            <a:avLst/>
          </a:prstGeom>
          <a:noFill/>
        </p:spPr>
        <p:txBody>
          <a:bodyPr wrap="square" rtlCol="0">
            <a:spAutoFit/>
          </a:bodyPr>
          <a:lstStyle/>
          <a:p>
            <a:r>
              <a:rPr lang="en-US" sz="2000" dirty="0">
                <a:solidFill>
                  <a:schemeClr val="bg1"/>
                </a:solidFill>
                <a:latin typeface="Andalus" pitchFamily="18" charset="-78"/>
                <a:cs typeface="Andalus" pitchFamily="18" charset="-78"/>
              </a:rPr>
              <a:t>Characterized by juniper and mixed conifer forests, rugged mountains, and broad valleys containing significant wetlands and irrigated farmland. </a:t>
            </a:r>
          </a:p>
          <a:p>
            <a:r>
              <a:rPr lang="en-US" sz="2000" dirty="0">
                <a:solidFill>
                  <a:schemeClr val="bg1"/>
                </a:solidFill>
                <a:latin typeface="Andalus" pitchFamily="18" charset="-78"/>
                <a:cs typeface="Andalus" pitchFamily="18" charset="-78"/>
              </a:rPr>
              <a:t>There are five major tributaries of the Susan River Watershed: Paiute Creek, Gold Run Creek, Lassen Creek, Willow Creek, and Baxter Creek. Baxter Creek does not enter the Susan River, but adds to the water budget of and therefore is considered part of the Susan River Watershed.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458200" cy="793750"/>
          </a:xfrm>
        </p:spPr>
        <p:txBody>
          <a:bodyPr>
            <a:normAutofit fontScale="90000"/>
          </a:bodyPr>
          <a:lstStyle/>
          <a:p>
            <a:pPr algn="ctr"/>
            <a:r>
              <a:rPr lang="en-US" sz="3200" dirty="0">
                <a:solidFill>
                  <a:schemeClr val="bg1"/>
                </a:solidFill>
                <a:latin typeface="Andalus" pitchFamily="18" charset="-78"/>
                <a:cs typeface="Andalus" pitchFamily="18" charset="-78"/>
              </a:rPr>
              <a:t>Susan River Watershed Management Strategy</a:t>
            </a:r>
            <a:br>
              <a:rPr lang="en-US" dirty="0">
                <a:solidFill>
                  <a:schemeClr val="bg1"/>
                </a:solidFill>
                <a:latin typeface="Andalus" pitchFamily="18" charset="-78"/>
                <a:cs typeface="Andalus" pitchFamily="18" charset="-78"/>
              </a:rPr>
            </a:br>
            <a:r>
              <a:rPr lang="en-US" sz="2000" dirty="0">
                <a:solidFill>
                  <a:schemeClr val="bg1"/>
                </a:solidFill>
                <a:latin typeface="Andalus" pitchFamily="18" charset="-78"/>
                <a:cs typeface="Andalus" pitchFamily="18" charset="-78"/>
              </a:rPr>
              <a:t>Goal #9:   Strengthen Community Watershed Stewardship in the Susan River Watershed</a:t>
            </a:r>
            <a:endParaRPr lang="en-US" dirty="0"/>
          </a:p>
        </p:txBody>
      </p:sp>
      <p:sp>
        <p:nvSpPr>
          <p:cNvPr id="3" name="Text Placeholder 2"/>
          <p:cNvSpPr>
            <a:spLocks noGrp="1"/>
          </p:cNvSpPr>
          <p:nvPr>
            <p:ph type="body" idx="2"/>
          </p:nvPr>
        </p:nvSpPr>
        <p:spPr>
          <a:xfrm>
            <a:off x="3352800" y="914400"/>
            <a:ext cx="5562600" cy="5105400"/>
          </a:xfrm>
        </p:spPr>
        <p:txBody>
          <a:bodyPr>
            <a:normAutofit/>
          </a:bodyPr>
          <a:lstStyle/>
          <a:p>
            <a:r>
              <a:rPr lang="en-US" sz="1600" b="1" dirty="0">
                <a:solidFill>
                  <a:schemeClr val="bg1"/>
                </a:solidFill>
                <a:latin typeface="Andalus" pitchFamily="18" charset="-78"/>
                <a:cs typeface="Andalus" pitchFamily="18" charset="-78"/>
              </a:rPr>
              <a:t>Management Objective #2:  Sustain and improve public outreach and community educational opportunities throughout the watershed.</a:t>
            </a:r>
          </a:p>
          <a:p>
            <a:endParaRPr lang="en-US" sz="1600" dirty="0">
              <a:solidFill>
                <a:schemeClr val="bg1"/>
              </a:solidFill>
              <a:latin typeface="Andalus" pitchFamily="18" charset="-78"/>
              <a:cs typeface="Andalus" pitchFamily="18" charset="-78"/>
            </a:endParaRPr>
          </a:p>
          <a:p>
            <a:r>
              <a:rPr lang="en-US" sz="1600" b="1" dirty="0">
                <a:solidFill>
                  <a:schemeClr val="bg1"/>
                </a:solidFill>
                <a:latin typeface="Andalus" pitchFamily="18" charset="-78"/>
                <a:cs typeface="Andalus" pitchFamily="18" charset="-78"/>
              </a:rPr>
              <a:t>Management Actions:</a:t>
            </a:r>
          </a:p>
          <a:p>
            <a:pPr marL="342900" indent="-342900">
              <a:buFont typeface="+mj-lt"/>
              <a:buAutoNum type="arabicPeriod"/>
            </a:pPr>
            <a:r>
              <a:rPr lang="en-US" sz="1600" dirty="0">
                <a:solidFill>
                  <a:schemeClr val="bg1"/>
                </a:solidFill>
                <a:latin typeface="Andalus" pitchFamily="18" charset="-78"/>
                <a:cs typeface="Andalus" pitchFamily="18" charset="-78"/>
              </a:rPr>
              <a:t>Support public outreach activities, operations, and programs.</a:t>
            </a:r>
          </a:p>
          <a:p>
            <a:pPr marL="342900" indent="-342900">
              <a:buFont typeface="+mj-lt"/>
              <a:buAutoNum type="arabicPeriod"/>
            </a:pPr>
            <a:r>
              <a:rPr lang="en-US" sz="1600" dirty="0">
                <a:solidFill>
                  <a:schemeClr val="bg1"/>
                </a:solidFill>
                <a:latin typeface="Andalus" pitchFamily="18" charset="-78"/>
                <a:cs typeface="Andalus" pitchFamily="18" charset="-78"/>
              </a:rPr>
              <a:t>Support and create educational activities that involve agriculture, forestry, and nature tourism within the watershed.</a:t>
            </a:r>
          </a:p>
          <a:p>
            <a:pPr marL="342900" indent="-342900">
              <a:buFont typeface="+mj-lt"/>
              <a:buAutoNum type="arabicPeriod"/>
            </a:pPr>
            <a:r>
              <a:rPr lang="en-US" sz="1600" dirty="0">
                <a:solidFill>
                  <a:schemeClr val="bg1"/>
                </a:solidFill>
                <a:latin typeface="Andalus" pitchFamily="18" charset="-78"/>
                <a:cs typeface="Andalus" pitchFamily="18" charset="-78"/>
              </a:rPr>
              <a:t>Provide educational opportunities to develop a highly skilled and knowledgeable workforce.</a:t>
            </a:r>
          </a:p>
          <a:p>
            <a:pPr marL="342900" indent="-342900">
              <a:buFont typeface="+mj-lt"/>
              <a:buAutoNum type="arabicPeriod"/>
            </a:pPr>
            <a:r>
              <a:rPr lang="en-US" sz="1600" dirty="0">
                <a:solidFill>
                  <a:schemeClr val="bg1"/>
                </a:solidFill>
                <a:latin typeface="Andalus" pitchFamily="18" charset="-78"/>
                <a:cs typeface="Andalus" pitchFamily="18" charset="-78"/>
              </a:rPr>
              <a:t>Support educational efforts to promote Susan River watershed products.</a:t>
            </a:r>
          </a:p>
          <a:p>
            <a:pPr marL="342900" indent="-342900">
              <a:buFont typeface="+mj-lt"/>
              <a:buAutoNum type="arabicPeriod"/>
            </a:pPr>
            <a:r>
              <a:rPr lang="en-US" sz="1600" dirty="0">
                <a:solidFill>
                  <a:schemeClr val="bg1"/>
                </a:solidFill>
                <a:latin typeface="Andalus" pitchFamily="18" charset="-78"/>
                <a:cs typeface="Andalus" pitchFamily="18" charset="-78"/>
              </a:rPr>
              <a:t>Provide training sessions for existing landowners/managers to learn about sustainable resource management practices, WMS goals, and BMPs.</a:t>
            </a:r>
          </a:p>
          <a:p>
            <a:pPr marL="342900" indent="-342900">
              <a:buFont typeface="+mj-lt"/>
              <a:buAutoNum type="arabicPeriod"/>
            </a:pPr>
            <a:endParaRPr lang="en-US" sz="1600" dirty="0">
              <a:solidFill>
                <a:schemeClr val="bg1"/>
              </a:solidFill>
              <a:latin typeface="Andalus" pitchFamily="18" charset="-78"/>
              <a:cs typeface="Andalus" pitchFamily="18" charset="-78"/>
            </a:endParaRPr>
          </a:p>
          <a:p>
            <a:endParaRPr lang="en-US" sz="1600" dirty="0">
              <a:solidFill>
                <a:schemeClr val="bg1"/>
              </a:solidFill>
              <a:latin typeface="Andalus" pitchFamily="18" charset="-78"/>
              <a:cs typeface="Andalus" pitchFamily="18" charset="-78"/>
            </a:endParaRPr>
          </a:p>
        </p:txBody>
      </p:sp>
      <p:pic>
        <p:nvPicPr>
          <p:cNvPr id="5" name="Content Placeholder 4" descr="011.jpg"/>
          <p:cNvPicPr>
            <a:picLocks noGrp="1" noChangeAspect="1"/>
          </p:cNvPicPr>
          <p:nvPr>
            <p:ph sz="half" idx="1"/>
          </p:nvPr>
        </p:nvPicPr>
        <p:blipFill>
          <a:blip r:embed="rId2" cstate="print"/>
          <a:stretch>
            <a:fillRect/>
          </a:stretch>
        </p:blipFill>
        <p:spPr>
          <a:xfrm>
            <a:off x="228600" y="2133600"/>
            <a:ext cx="2971800" cy="2226763"/>
          </a:xfrm>
        </p:spPr>
      </p:pic>
      <p:sp>
        <p:nvSpPr>
          <p:cNvPr id="6" name="TextBox 5"/>
          <p:cNvSpPr txBox="1"/>
          <p:nvPr/>
        </p:nvSpPr>
        <p:spPr>
          <a:xfrm>
            <a:off x="228600" y="4495800"/>
            <a:ext cx="2971800" cy="584775"/>
          </a:xfrm>
          <a:prstGeom prst="rect">
            <a:avLst/>
          </a:prstGeom>
          <a:noFill/>
        </p:spPr>
        <p:txBody>
          <a:bodyPr wrap="square" rtlCol="0">
            <a:spAutoFit/>
          </a:bodyPr>
          <a:lstStyle/>
          <a:p>
            <a:pPr algn="ctr"/>
            <a:r>
              <a:rPr lang="en-US" sz="1600" b="1" dirty="0">
                <a:solidFill>
                  <a:schemeClr val="bg1"/>
                </a:solidFill>
              </a:rPr>
              <a:t>SIR Forestry Crew installing soil moisture monitors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9144000" cy="1162050"/>
          </a:xfrm>
        </p:spPr>
        <p:txBody>
          <a:bodyPr>
            <a:normAutofit fontScale="90000"/>
          </a:bodyPr>
          <a:lstStyle/>
          <a:p>
            <a:pPr lvl="0" algn="ctr"/>
            <a:r>
              <a:rPr lang="en-US" sz="3600" dirty="0">
                <a:solidFill>
                  <a:schemeClr val="bg1"/>
                </a:solidFill>
                <a:latin typeface="Andalus" pitchFamily="18" charset="-78"/>
                <a:cs typeface="Andalus" pitchFamily="18" charset="-78"/>
              </a:rPr>
              <a:t>Susan River Watershed Management Strategy</a:t>
            </a:r>
            <a:br>
              <a:rPr lang="en-US" dirty="0">
                <a:solidFill>
                  <a:schemeClr val="bg1"/>
                </a:solidFill>
                <a:latin typeface="Andalus" pitchFamily="18" charset="-78"/>
                <a:cs typeface="Andalus" pitchFamily="18" charset="-78"/>
              </a:rPr>
            </a:br>
            <a:r>
              <a:rPr lang="en-US" sz="2400" dirty="0">
                <a:solidFill>
                  <a:schemeClr val="bg1"/>
                </a:solidFill>
                <a:latin typeface="Andalus" pitchFamily="18" charset="-78"/>
                <a:cs typeface="Andalus" pitchFamily="18" charset="-78"/>
              </a:rPr>
              <a:t>Goal #10:   Investigate and prepare for the Potential Effects of Climate Change on the Watershed</a:t>
            </a:r>
            <a:endParaRPr lang="en-US" dirty="0"/>
          </a:p>
        </p:txBody>
      </p:sp>
      <p:sp>
        <p:nvSpPr>
          <p:cNvPr id="3" name="Text Placeholder 2"/>
          <p:cNvSpPr>
            <a:spLocks noGrp="1"/>
          </p:cNvSpPr>
          <p:nvPr>
            <p:ph type="body" idx="2"/>
          </p:nvPr>
        </p:nvSpPr>
        <p:spPr>
          <a:xfrm>
            <a:off x="228600" y="1371600"/>
            <a:ext cx="4724400" cy="5257800"/>
          </a:xfrm>
        </p:spPr>
        <p:txBody>
          <a:bodyPr>
            <a:normAutofit fontScale="70000" lnSpcReduction="20000"/>
          </a:bodyPr>
          <a:lstStyle/>
          <a:p>
            <a:r>
              <a:rPr lang="en-US" sz="2600" b="1" dirty="0">
                <a:solidFill>
                  <a:schemeClr val="bg1"/>
                </a:solidFill>
                <a:latin typeface="Andalus" pitchFamily="18" charset="-78"/>
                <a:cs typeface="Andalus" pitchFamily="18" charset="-78"/>
              </a:rPr>
              <a:t>Existing Conditions:  </a:t>
            </a:r>
          </a:p>
          <a:p>
            <a:endParaRPr lang="en-US" sz="1300" dirty="0">
              <a:solidFill>
                <a:schemeClr val="bg1"/>
              </a:solidFill>
              <a:latin typeface="Andalus" pitchFamily="18" charset="-78"/>
              <a:cs typeface="Andalus" pitchFamily="18" charset="-78"/>
            </a:endParaRPr>
          </a:p>
          <a:p>
            <a:r>
              <a:rPr lang="en-US" sz="2100" dirty="0">
                <a:solidFill>
                  <a:schemeClr val="bg1"/>
                </a:solidFill>
                <a:latin typeface="Andalus" pitchFamily="18" charset="-78"/>
                <a:cs typeface="Andalus" pitchFamily="18" charset="-78"/>
              </a:rPr>
              <a:t>A warming and changing climate is likely to exacerbate existing watershed stresses while also creating new stresses. Some potential risks include:</a:t>
            </a:r>
          </a:p>
          <a:p>
            <a:r>
              <a:rPr lang="en-US" sz="2100" dirty="0">
                <a:solidFill>
                  <a:schemeClr val="bg1"/>
                </a:solidFill>
                <a:latin typeface="Andalus" pitchFamily="18" charset="-78"/>
                <a:cs typeface="Andalus" pitchFamily="18" charset="-78"/>
              </a:rPr>
              <a:t>• Warmer ambient temperatures</a:t>
            </a:r>
          </a:p>
          <a:p>
            <a:r>
              <a:rPr lang="en-US" sz="2100" dirty="0">
                <a:solidFill>
                  <a:schemeClr val="bg1"/>
                </a:solidFill>
                <a:latin typeface="Andalus" pitchFamily="18" charset="-78"/>
                <a:cs typeface="Andalus" pitchFamily="18" charset="-78"/>
              </a:rPr>
              <a:t>• Reduced snowpack</a:t>
            </a:r>
          </a:p>
          <a:p>
            <a:r>
              <a:rPr lang="en-US" sz="2100" dirty="0">
                <a:solidFill>
                  <a:schemeClr val="bg1"/>
                </a:solidFill>
                <a:latin typeface="Andalus" pitchFamily="18" charset="-78"/>
                <a:cs typeface="Andalus" pitchFamily="18" charset="-78"/>
              </a:rPr>
              <a:t>• Changes in </a:t>
            </a:r>
            <a:r>
              <a:rPr lang="en-US" sz="2100" dirty="0" err="1">
                <a:solidFill>
                  <a:schemeClr val="bg1"/>
                </a:solidFill>
                <a:latin typeface="Andalus" pitchFamily="18" charset="-78"/>
                <a:cs typeface="Andalus" pitchFamily="18" charset="-78"/>
              </a:rPr>
              <a:t>streamflow</a:t>
            </a:r>
            <a:r>
              <a:rPr lang="en-US" sz="2100" dirty="0">
                <a:solidFill>
                  <a:schemeClr val="bg1"/>
                </a:solidFill>
                <a:latin typeface="Andalus" pitchFamily="18" charset="-78"/>
                <a:cs typeface="Andalus" pitchFamily="18" charset="-78"/>
              </a:rPr>
              <a:t> (higher in early spring, lower in summer)</a:t>
            </a:r>
          </a:p>
          <a:p>
            <a:r>
              <a:rPr lang="en-US" sz="2100" dirty="0">
                <a:solidFill>
                  <a:schemeClr val="bg1"/>
                </a:solidFill>
                <a:latin typeface="Andalus" pitchFamily="18" charset="-78"/>
                <a:cs typeface="Andalus" pitchFamily="18" charset="-78"/>
              </a:rPr>
              <a:t>• Changes in precipitation (more intense and concentrated)</a:t>
            </a:r>
          </a:p>
          <a:p>
            <a:r>
              <a:rPr lang="en-US" sz="2100" dirty="0">
                <a:solidFill>
                  <a:schemeClr val="bg1"/>
                </a:solidFill>
                <a:latin typeface="Andalus" pitchFamily="18" charset="-78"/>
                <a:cs typeface="Andalus" pitchFamily="18" charset="-78"/>
              </a:rPr>
              <a:t>• Increase in intensity and frequency of extreme weather events</a:t>
            </a:r>
          </a:p>
          <a:p>
            <a:r>
              <a:rPr lang="en-US" sz="2100" dirty="0">
                <a:solidFill>
                  <a:schemeClr val="bg1"/>
                </a:solidFill>
                <a:latin typeface="Andalus" pitchFamily="18" charset="-78"/>
                <a:cs typeface="Andalus" pitchFamily="18" charset="-78"/>
              </a:rPr>
              <a:t>• Increase in extent, intensity and frequency of wildfires</a:t>
            </a:r>
          </a:p>
          <a:p>
            <a:endParaRPr lang="en-US" sz="2100" dirty="0">
              <a:solidFill>
                <a:schemeClr val="bg1"/>
              </a:solidFill>
              <a:latin typeface="Andalus" pitchFamily="18" charset="-78"/>
              <a:cs typeface="Andalus" pitchFamily="18" charset="-78"/>
            </a:endParaRPr>
          </a:p>
          <a:p>
            <a:r>
              <a:rPr lang="en-US" sz="2100" dirty="0">
                <a:solidFill>
                  <a:schemeClr val="bg1"/>
                </a:solidFill>
                <a:latin typeface="Andalus" pitchFamily="18" charset="-78"/>
                <a:cs typeface="Andalus" pitchFamily="18" charset="-78"/>
              </a:rPr>
              <a:t>Management  Objective #1: Develop strategies to address mitigation (reducing greenhouse gas emissions) and adaptation (preparing for impacts by building system resilience). </a:t>
            </a:r>
          </a:p>
          <a:p>
            <a:endParaRPr lang="en-US" sz="2100" dirty="0">
              <a:solidFill>
                <a:schemeClr val="bg1"/>
              </a:solidFill>
              <a:latin typeface="Andalus" pitchFamily="18" charset="-78"/>
              <a:cs typeface="Andalus" pitchFamily="18" charset="-78"/>
            </a:endParaRPr>
          </a:p>
          <a:p>
            <a:r>
              <a:rPr lang="en-US" sz="2100" dirty="0">
                <a:solidFill>
                  <a:schemeClr val="bg1"/>
                </a:solidFill>
                <a:latin typeface="Andalus" pitchFamily="18" charset="-78"/>
                <a:cs typeface="Andalus" pitchFamily="18" charset="-78"/>
              </a:rPr>
              <a:t>Management Actions:</a:t>
            </a:r>
          </a:p>
          <a:p>
            <a:pPr marL="342900" indent="-342900">
              <a:buFont typeface="+mj-lt"/>
              <a:buAutoNum type="arabicPeriod"/>
            </a:pPr>
            <a:r>
              <a:rPr lang="en-US" sz="2100" dirty="0">
                <a:solidFill>
                  <a:schemeClr val="bg1"/>
                </a:solidFill>
                <a:latin typeface="Andalus" pitchFamily="18" charset="-78"/>
                <a:cs typeface="Andalus" pitchFamily="18" charset="-78"/>
              </a:rPr>
              <a:t>Highlight the most critical areas of concern regarding climate change effects on the watershed.</a:t>
            </a:r>
          </a:p>
          <a:p>
            <a:pPr marL="342900" indent="-342900">
              <a:buFont typeface="+mj-lt"/>
              <a:buAutoNum type="arabicPeriod"/>
            </a:pPr>
            <a:r>
              <a:rPr lang="en-US" sz="2100" dirty="0">
                <a:solidFill>
                  <a:schemeClr val="bg1"/>
                </a:solidFill>
                <a:latin typeface="Andalus" pitchFamily="18" charset="-78"/>
                <a:cs typeface="Andalus" pitchFamily="18" charset="-78"/>
              </a:rPr>
              <a:t>Highlight the critical areas of uncertainty to inform future monitoring, data gathering, and study efforts.</a:t>
            </a:r>
          </a:p>
          <a:p>
            <a:pPr marL="342900" indent="-342900">
              <a:buFont typeface="+mj-lt"/>
              <a:buAutoNum type="arabicPeriod"/>
            </a:pPr>
            <a:endParaRPr lang="en-US" dirty="0"/>
          </a:p>
          <a:p>
            <a:endParaRPr lang="en-US" dirty="0"/>
          </a:p>
        </p:txBody>
      </p:sp>
      <p:pic>
        <p:nvPicPr>
          <p:cNvPr id="5" name="Content Placeholder 4" descr="polar ice caps.jpg"/>
          <p:cNvPicPr>
            <a:picLocks noGrp="1" noChangeAspect="1"/>
          </p:cNvPicPr>
          <p:nvPr>
            <p:ph sz="half" idx="1"/>
          </p:nvPr>
        </p:nvPicPr>
        <p:blipFill>
          <a:blip r:embed="rId2" cstate="print"/>
          <a:stretch>
            <a:fillRect/>
          </a:stretch>
        </p:blipFill>
        <p:spPr>
          <a:xfrm>
            <a:off x="5105400" y="2438400"/>
            <a:ext cx="3847652" cy="2209800"/>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9144000" cy="1162050"/>
          </a:xfrm>
        </p:spPr>
        <p:txBody>
          <a:bodyPr/>
          <a:lstStyle/>
          <a:p>
            <a:pPr algn="ctr"/>
            <a:r>
              <a:rPr lang="en-US" sz="3600" dirty="0">
                <a:solidFill>
                  <a:schemeClr val="bg1"/>
                </a:solidFill>
                <a:latin typeface="Andalus" pitchFamily="18" charset="-78"/>
                <a:cs typeface="Andalus" pitchFamily="18" charset="-78"/>
              </a:rPr>
              <a:t>Susan River Watershed Management Strategy</a:t>
            </a:r>
            <a:br>
              <a:rPr lang="en-US" dirty="0">
                <a:solidFill>
                  <a:schemeClr val="bg1"/>
                </a:solidFill>
                <a:latin typeface="Andalus" pitchFamily="18" charset="-78"/>
                <a:cs typeface="Andalus" pitchFamily="18" charset="-78"/>
              </a:rPr>
            </a:br>
            <a:r>
              <a:rPr lang="en-US" sz="2400" dirty="0">
                <a:solidFill>
                  <a:schemeClr val="bg1"/>
                </a:solidFill>
                <a:latin typeface="Andalus" pitchFamily="18" charset="-78"/>
                <a:cs typeface="Andalus" pitchFamily="18" charset="-78"/>
              </a:rPr>
              <a:t>CONCLUSIONS</a:t>
            </a:r>
            <a:endParaRPr lang="en-US" dirty="0"/>
          </a:p>
        </p:txBody>
      </p:sp>
      <p:sp>
        <p:nvSpPr>
          <p:cNvPr id="3" name="Text Placeholder 2"/>
          <p:cNvSpPr>
            <a:spLocks noGrp="1"/>
          </p:cNvSpPr>
          <p:nvPr>
            <p:ph type="body" idx="2"/>
          </p:nvPr>
        </p:nvSpPr>
        <p:spPr>
          <a:xfrm>
            <a:off x="457200" y="1524000"/>
            <a:ext cx="4876800" cy="4602163"/>
          </a:xfrm>
        </p:spPr>
        <p:txBody>
          <a:bodyPr>
            <a:normAutofit lnSpcReduction="10000"/>
          </a:bodyPr>
          <a:lstStyle/>
          <a:p>
            <a:pPr>
              <a:buFont typeface="Arial" pitchFamily="34" charset="0"/>
              <a:buChar char="•"/>
            </a:pPr>
            <a:r>
              <a:rPr lang="en-US" sz="2000" dirty="0">
                <a:solidFill>
                  <a:schemeClr val="bg1"/>
                </a:solidFill>
                <a:latin typeface="Andalus" pitchFamily="18" charset="-78"/>
                <a:cs typeface="Andalus" pitchFamily="18" charset="-78"/>
              </a:rPr>
              <a:t>The Watershed Management Strategy seeks to engage the entire watershed community to discuss important resource concerns and determine a suite of management actions that would improve watershed conditions.</a:t>
            </a:r>
          </a:p>
          <a:p>
            <a:pPr>
              <a:buFont typeface="Arial" pitchFamily="34" charset="0"/>
              <a:buChar char="•"/>
            </a:pPr>
            <a:r>
              <a:rPr lang="en-US" sz="2000" dirty="0">
                <a:solidFill>
                  <a:schemeClr val="bg1"/>
                </a:solidFill>
                <a:latin typeface="Andalus" pitchFamily="18" charset="-78"/>
                <a:cs typeface="Andalus" pitchFamily="18" charset="-78"/>
              </a:rPr>
              <a:t>Stakeholders are encouraged to lead project activity on these actions, including implementation projects (e.g. restoration of degraded streams) while others will focus on completing other planning projects (e.g.  Identification and prioritization of problem areas).</a:t>
            </a:r>
          </a:p>
          <a:p>
            <a:pPr>
              <a:buFont typeface="Arial" pitchFamily="34" charset="0"/>
              <a:buChar char="•"/>
            </a:pPr>
            <a:r>
              <a:rPr lang="en-US" sz="2000" dirty="0">
                <a:solidFill>
                  <a:schemeClr val="bg1"/>
                </a:solidFill>
                <a:latin typeface="Andalus" pitchFamily="18" charset="-78"/>
                <a:cs typeface="Andalus" pitchFamily="18" charset="-78"/>
              </a:rPr>
              <a:t>Future success will require collaboration of all interested stakeholders and a concerted effort by those living within the watershed.</a:t>
            </a:r>
          </a:p>
        </p:txBody>
      </p:sp>
      <p:sp>
        <p:nvSpPr>
          <p:cNvPr id="4" name="Content Placeholder 3"/>
          <p:cNvSpPr>
            <a:spLocks noGrp="1"/>
          </p:cNvSpPr>
          <p:nvPr>
            <p:ph sz="half" idx="1"/>
          </p:nvPr>
        </p:nvSpPr>
        <p:spPr>
          <a:xfrm>
            <a:off x="5486400" y="1905000"/>
            <a:ext cx="3200400" cy="3230563"/>
          </a:xfrm>
        </p:spPr>
        <p:txBody>
          <a:bodyPr/>
          <a:lstStyle/>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tileRect r="-100000" b="-100000"/>
        </a:gra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0" y="0"/>
            <a:ext cx="9144000" cy="1828800"/>
          </a:xfrm>
        </p:spPr>
        <p:txBody>
          <a:bodyPr>
            <a:normAutofit/>
          </a:bodyPr>
          <a:lstStyle/>
          <a:p>
            <a:r>
              <a:rPr lang="en-US" dirty="0">
                <a:solidFill>
                  <a:schemeClr val="bg1"/>
                </a:solidFill>
                <a:latin typeface="Andalus" pitchFamily="18" charset="-78"/>
                <a:cs typeface="Andalus" pitchFamily="18" charset="-78"/>
              </a:rPr>
              <a:t>Susan River watershed Management strategy</a:t>
            </a:r>
          </a:p>
        </p:txBody>
      </p:sp>
      <p:sp>
        <p:nvSpPr>
          <p:cNvPr id="6" name="Subtitle 5"/>
          <p:cNvSpPr>
            <a:spLocks noGrp="1"/>
          </p:cNvSpPr>
          <p:nvPr>
            <p:ph type="subTitle" idx="1"/>
          </p:nvPr>
        </p:nvSpPr>
        <p:spPr>
          <a:xfrm>
            <a:off x="1447800" y="2209800"/>
            <a:ext cx="6400800" cy="3581400"/>
          </a:xfrm>
        </p:spPr>
        <p:txBody>
          <a:bodyPr/>
          <a:lstStyle/>
          <a:p>
            <a:r>
              <a:rPr lang="en-US" sz="4800" dirty="0">
                <a:solidFill>
                  <a:schemeClr val="bg1"/>
                </a:solidFill>
              </a:rPr>
              <a:t>PHOTO </a:t>
            </a:r>
          </a:p>
          <a:p>
            <a:r>
              <a:rPr lang="en-US" sz="4800" dirty="0">
                <a:solidFill>
                  <a:schemeClr val="bg1"/>
                </a:solidFill>
              </a:rPr>
              <a:t>CONTEST!!!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62050"/>
          </a:xfrm>
        </p:spPr>
        <p:txBody>
          <a:bodyPr/>
          <a:lstStyle/>
          <a:p>
            <a:pPr algn="ctr"/>
            <a:r>
              <a:rPr lang="en-US" sz="3200" dirty="0">
                <a:solidFill>
                  <a:schemeClr val="bg1"/>
                </a:solidFill>
                <a:latin typeface="Andalus" pitchFamily="18" charset="-78"/>
                <a:cs typeface="Andalus" pitchFamily="18" charset="-78"/>
              </a:rPr>
              <a:t>Susan River Watershed Management Strategy</a:t>
            </a:r>
            <a:br>
              <a:rPr lang="en-US" sz="3200" dirty="0">
                <a:solidFill>
                  <a:schemeClr val="bg1"/>
                </a:solidFill>
                <a:latin typeface="Andalus" pitchFamily="18" charset="-78"/>
                <a:cs typeface="Andalus" pitchFamily="18" charset="-78"/>
              </a:rPr>
            </a:br>
            <a:r>
              <a:rPr lang="en-US" sz="3200" dirty="0">
                <a:solidFill>
                  <a:schemeClr val="bg1"/>
                </a:solidFill>
                <a:latin typeface="Andalus" pitchFamily="18" charset="-78"/>
                <a:cs typeface="Andalus" pitchFamily="18" charset="-78"/>
              </a:rPr>
              <a:t>QUESTIONS???</a:t>
            </a:r>
            <a:endParaRPr lang="en-US" sz="3200" dirty="0"/>
          </a:p>
        </p:txBody>
      </p:sp>
      <p:pic>
        <p:nvPicPr>
          <p:cNvPr id="5" name="Content Placeholder 4" descr="DSCF6119.JPG"/>
          <p:cNvPicPr>
            <a:picLocks noGrp="1" noChangeAspect="1"/>
          </p:cNvPicPr>
          <p:nvPr>
            <p:ph sz="half" idx="1"/>
          </p:nvPr>
        </p:nvPicPr>
        <p:blipFill>
          <a:blip r:embed="rId2" cstate="print"/>
          <a:stretch>
            <a:fillRect/>
          </a:stretch>
        </p:blipFill>
        <p:spPr>
          <a:xfrm>
            <a:off x="1371600" y="1371600"/>
            <a:ext cx="6477000" cy="485775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b="1" dirty="0">
                <a:solidFill>
                  <a:schemeClr val="bg1"/>
                </a:solidFill>
                <a:latin typeface="Andalus" pitchFamily="18" charset="-78"/>
                <a:cs typeface="Andalus" pitchFamily="18" charset="-78"/>
              </a:rPr>
              <a:t>Susan River Watershed</a:t>
            </a:r>
          </a:p>
        </p:txBody>
      </p:sp>
      <p:pic>
        <p:nvPicPr>
          <p:cNvPr id="4" name="Content Placeholder 7" descr="Susan River Watershed.jpg"/>
          <p:cNvPicPr>
            <a:picLocks noGrp="1" noChangeAspect="1"/>
          </p:cNvPicPr>
          <p:nvPr>
            <p:ph idx="1"/>
          </p:nvPr>
        </p:nvPicPr>
        <p:blipFill>
          <a:blip r:embed="rId2" cstate="print"/>
          <a:stretch>
            <a:fillRect/>
          </a:stretch>
        </p:blipFill>
        <p:spPr>
          <a:xfrm>
            <a:off x="1295400" y="990600"/>
            <a:ext cx="6856692" cy="529835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382000" cy="717550"/>
          </a:xfrm>
        </p:spPr>
        <p:txBody>
          <a:bodyPr>
            <a:normAutofit/>
          </a:bodyPr>
          <a:lstStyle/>
          <a:p>
            <a:pPr algn="ctr"/>
            <a:r>
              <a:rPr lang="en-US" sz="3600" dirty="0">
                <a:solidFill>
                  <a:schemeClr val="bg1"/>
                </a:solidFill>
                <a:latin typeface="Andalus" pitchFamily="18" charset="-78"/>
                <a:cs typeface="Andalus" pitchFamily="18" charset="-78"/>
              </a:rPr>
              <a:t>Upper Susan River Watershed</a:t>
            </a:r>
          </a:p>
        </p:txBody>
      </p:sp>
      <p:sp>
        <p:nvSpPr>
          <p:cNvPr id="4" name="Text Placeholder 3"/>
          <p:cNvSpPr>
            <a:spLocks noGrp="1"/>
          </p:cNvSpPr>
          <p:nvPr>
            <p:ph type="body" idx="2"/>
          </p:nvPr>
        </p:nvSpPr>
        <p:spPr>
          <a:xfrm>
            <a:off x="381000" y="1981200"/>
            <a:ext cx="2209800" cy="3916363"/>
          </a:xfrm>
        </p:spPr>
        <p:txBody>
          <a:bodyPr>
            <a:normAutofit/>
          </a:bodyPr>
          <a:lstStyle/>
          <a:p>
            <a:r>
              <a:rPr lang="en-US" sz="2000" dirty="0">
                <a:solidFill>
                  <a:schemeClr val="bg1"/>
                </a:solidFill>
                <a:latin typeface="Andalus" pitchFamily="18" charset="-78"/>
                <a:cs typeface="Andalus" pitchFamily="18" charset="-78"/>
              </a:rPr>
              <a:t>The U.S. Forest Service, Bureau of Land Management (BLM), and private industrial timber companies own and manage most of the upper elevation timber and range lands.</a:t>
            </a:r>
          </a:p>
        </p:txBody>
      </p:sp>
      <p:pic>
        <p:nvPicPr>
          <p:cNvPr id="7" name="Content Placeholder 6" descr="NRCS SRW RWA Land Ownership.jpg"/>
          <p:cNvPicPr>
            <a:picLocks noGrp="1" noChangeAspect="1"/>
          </p:cNvPicPr>
          <p:nvPr>
            <p:ph sz="half" idx="1"/>
          </p:nvPr>
        </p:nvPicPr>
        <p:blipFill>
          <a:blip r:embed="rId2" cstate="print"/>
          <a:stretch>
            <a:fillRect/>
          </a:stretch>
        </p:blipFill>
        <p:spPr>
          <a:xfrm>
            <a:off x="2667000" y="1143000"/>
            <a:ext cx="6131858" cy="4572000"/>
          </a:xfrm>
          <a:ln>
            <a:solidFill>
              <a:schemeClr val="bg1"/>
            </a:solidFill>
          </a:ln>
        </p:spPr>
      </p:pic>
      <p:sp>
        <p:nvSpPr>
          <p:cNvPr id="8" name="TextBox 7"/>
          <p:cNvSpPr txBox="1"/>
          <p:nvPr/>
        </p:nvSpPr>
        <p:spPr>
          <a:xfrm>
            <a:off x="2667000" y="5791200"/>
            <a:ext cx="6096000" cy="338554"/>
          </a:xfrm>
          <a:prstGeom prst="rect">
            <a:avLst/>
          </a:prstGeom>
          <a:noFill/>
        </p:spPr>
        <p:txBody>
          <a:bodyPr wrap="square" rtlCol="0">
            <a:spAutoFit/>
          </a:bodyPr>
          <a:lstStyle/>
          <a:p>
            <a:pPr algn="ctr"/>
            <a:r>
              <a:rPr lang="en-US" sz="1600" b="1" i="1" dirty="0">
                <a:solidFill>
                  <a:schemeClr val="bg1"/>
                </a:solidFill>
                <a:latin typeface="Andalus" pitchFamily="18" charset="-78"/>
                <a:cs typeface="Andalus" pitchFamily="18" charset="-78"/>
              </a:rPr>
              <a:t>Land Ownership within the Susan River Watershed (NRCS 2011)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717550"/>
          </a:xfrm>
        </p:spPr>
        <p:txBody>
          <a:bodyPr>
            <a:normAutofit/>
          </a:bodyPr>
          <a:lstStyle/>
          <a:p>
            <a:pPr algn="ctr"/>
            <a:r>
              <a:rPr lang="en-US" sz="3200" dirty="0">
                <a:solidFill>
                  <a:schemeClr val="bg1"/>
                </a:solidFill>
                <a:latin typeface="Andalus" pitchFamily="18" charset="-78"/>
                <a:cs typeface="Andalus" pitchFamily="18" charset="-78"/>
              </a:rPr>
              <a:t>Lower Susan River Watershed</a:t>
            </a:r>
          </a:p>
        </p:txBody>
      </p:sp>
      <p:sp>
        <p:nvSpPr>
          <p:cNvPr id="4" name="Text Placeholder 3"/>
          <p:cNvSpPr>
            <a:spLocks noGrp="1"/>
          </p:cNvSpPr>
          <p:nvPr>
            <p:ph type="body" idx="2"/>
          </p:nvPr>
        </p:nvSpPr>
        <p:spPr>
          <a:xfrm>
            <a:off x="5105400" y="1143000"/>
            <a:ext cx="3429000" cy="5105400"/>
          </a:xfrm>
        </p:spPr>
        <p:txBody>
          <a:bodyPr>
            <a:normAutofit/>
          </a:bodyPr>
          <a:lstStyle/>
          <a:p>
            <a:pPr>
              <a:buClrTx/>
              <a:buSzPct val="100000"/>
              <a:buFont typeface="Arial" pitchFamily="34" charset="0"/>
              <a:buChar char="•"/>
            </a:pPr>
            <a:r>
              <a:rPr lang="en-US" sz="2000" dirty="0">
                <a:solidFill>
                  <a:schemeClr val="bg1"/>
                </a:solidFill>
                <a:latin typeface="Andalus" pitchFamily="18" charset="-78"/>
                <a:cs typeface="Andalus" pitchFamily="18" charset="-78"/>
              </a:rPr>
              <a:t>  Mainly privately owned and used for ranching and farming. </a:t>
            </a:r>
          </a:p>
          <a:p>
            <a:pPr>
              <a:buClrTx/>
              <a:buSzPct val="100000"/>
              <a:buFont typeface="Arial" pitchFamily="34" charset="0"/>
              <a:buChar char="•"/>
            </a:pPr>
            <a:r>
              <a:rPr lang="en-US" sz="2000" dirty="0">
                <a:solidFill>
                  <a:schemeClr val="bg1"/>
                </a:solidFill>
                <a:latin typeface="Andalus" pitchFamily="18" charset="-78"/>
                <a:cs typeface="Andalus" pitchFamily="18" charset="-78"/>
              </a:rPr>
              <a:t>Residential use occurs in and around the communities of Susanville, Janesville, </a:t>
            </a:r>
            <a:r>
              <a:rPr lang="en-US" sz="2000" dirty="0" err="1">
                <a:solidFill>
                  <a:schemeClr val="bg1"/>
                </a:solidFill>
                <a:latin typeface="Andalus" pitchFamily="18" charset="-78"/>
                <a:cs typeface="Andalus" pitchFamily="18" charset="-78"/>
              </a:rPr>
              <a:t>Johnstonville</a:t>
            </a:r>
            <a:r>
              <a:rPr lang="en-US" sz="2000" dirty="0">
                <a:solidFill>
                  <a:schemeClr val="bg1"/>
                </a:solidFill>
                <a:latin typeface="Andalus" pitchFamily="18" charset="-78"/>
                <a:cs typeface="Andalus" pitchFamily="18" charset="-78"/>
              </a:rPr>
              <a:t>, Standish and Litchfield.</a:t>
            </a:r>
          </a:p>
          <a:p>
            <a:pPr>
              <a:buClrTx/>
              <a:buSzPct val="100000"/>
              <a:buFont typeface="Arial" pitchFamily="34" charset="0"/>
              <a:buChar char="•"/>
            </a:pPr>
            <a:r>
              <a:rPr lang="en-US" sz="2000" dirty="0">
                <a:solidFill>
                  <a:schemeClr val="bg1"/>
                </a:solidFill>
                <a:latin typeface="Andalus" pitchFamily="18" charset="-78"/>
                <a:cs typeface="Andalus" pitchFamily="18" charset="-78"/>
              </a:rPr>
              <a:t>Agricultural crops consist of alfalfa hay, wild rice, oats, barley, wheat, and irrigated and non-irrigated pasture for grazing. Cattle ranching and alfalfa production are among the highest grossing agricultural products. </a:t>
            </a:r>
          </a:p>
          <a:p>
            <a:endParaRPr lang="en-US" dirty="0"/>
          </a:p>
        </p:txBody>
      </p:sp>
      <p:pic>
        <p:nvPicPr>
          <p:cNvPr id="6" name="Content Placeholder 5" descr="DSC00448.JPG"/>
          <p:cNvPicPr>
            <a:picLocks noGrp="1" noChangeAspect="1"/>
          </p:cNvPicPr>
          <p:nvPr>
            <p:ph sz="half" idx="1"/>
          </p:nvPr>
        </p:nvPicPr>
        <p:blipFill>
          <a:blip r:embed="rId3" cstate="print"/>
          <a:stretch>
            <a:fillRect/>
          </a:stretch>
        </p:blipFill>
        <p:spPr>
          <a:xfrm>
            <a:off x="457200" y="1447800"/>
            <a:ext cx="4572000" cy="3429000"/>
          </a:xfrm>
          <a:ln>
            <a:solidFill>
              <a:schemeClr val="bg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505200" cy="838200"/>
          </a:xfrm>
        </p:spPr>
        <p:txBody>
          <a:bodyPr>
            <a:normAutofit/>
          </a:bodyPr>
          <a:lstStyle/>
          <a:p>
            <a:pPr algn="ctr"/>
            <a:r>
              <a:rPr lang="en-US" sz="4400" dirty="0">
                <a:solidFill>
                  <a:schemeClr val="bg1"/>
                </a:solidFill>
                <a:latin typeface="Andalus" pitchFamily="18" charset="-78"/>
                <a:cs typeface="Andalus" pitchFamily="18" charset="-78"/>
              </a:rPr>
              <a:t>Susan River</a:t>
            </a:r>
          </a:p>
        </p:txBody>
      </p:sp>
      <p:sp>
        <p:nvSpPr>
          <p:cNvPr id="4" name="Text Placeholder 3"/>
          <p:cNvSpPr>
            <a:spLocks noGrp="1"/>
          </p:cNvSpPr>
          <p:nvPr>
            <p:ph type="body" idx="2"/>
          </p:nvPr>
        </p:nvSpPr>
        <p:spPr>
          <a:xfrm>
            <a:off x="457200" y="1066800"/>
            <a:ext cx="8077200" cy="5562600"/>
          </a:xfrm>
        </p:spPr>
        <p:txBody>
          <a:bodyPr>
            <a:normAutofit lnSpcReduction="10000"/>
          </a:bodyPr>
          <a:lstStyle/>
          <a:p>
            <a:pPr>
              <a:buClr>
                <a:schemeClr val="bg1"/>
              </a:buClr>
              <a:buSzPct val="100000"/>
              <a:buFont typeface="Arial" pitchFamily="34" charset="0"/>
              <a:buChar char="•"/>
            </a:pPr>
            <a:r>
              <a:rPr lang="en-US" dirty="0"/>
              <a:t>  </a:t>
            </a:r>
            <a:r>
              <a:rPr lang="en-US" sz="2200" dirty="0">
                <a:solidFill>
                  <a:schemeClr val="bg1"/>
                </a:solidFill>
                <a:latin typeface="Andalus" pitchFamily="18" charset="-78"/>
                <a:cs typeface="Andalus" pitchFamily="18" charset="-78"/>
              </a:rPr>
              <a:t>Susan River is the major river draining the Honey Lake Valley, which is approximately 2,375 square miles in area.</a:t>
            </a:r>
          </a:p>
          <a:p>
            <a:pPr>
              <a:buClrTx/>
              <a:buSzPct val="100000"/>
              <a:buFont typeface="Arial" pitchFamily="34" charset="0"/>
              <a:buChar char="•"/>
            </a:pPr>
            <a:r>
              <a:rPr lang="en-US" sz="2200" dirty="0">
                <a:solidFill>
                  <a:schemeClr val="bg1"/>
                </a:solidFill>
                <a:latin typeface="Andalus" pitchFamily="18" charset="-78"/>
                <a:cs typeface="Andalus" pitchFamily="18" charset="-78"/>
              </a:rPr>
              <a:t>The Susan River and its numerous tributaries flow over 40 river miles .</a:t>
            </a:r>
          </a:p>
          <a:p>
            <a:pPr>
              <a:buClrTx/>
              <a:buSzPct val="100000"/>
              <a:buFont typeface="Arial" pitchFamily="34" charset="0"/>
              <a:buChar char="•"/>
            </a:pPr>
            <a:r>
              <a:rPr lang="en-US" sz="2200" dirty="0">
                <a:solidFill>
                  <a:schemeClr val="bg1"/>
                </a:solidFill>
                <a:latin typeface="Andalus" pitchFamily="18" charset="-78"/>
                <a:cs typeface="Andalus" pitchFamily="18" charset="-78"/>
              </a:rPr>
              <a:t> The Susan River is a perennial stream originating from Silver and Caribou Lakes in northwest Lassen County, California and flowing easterly through McCoy Reservoirs and the City of Susanville, ultimately discharging into Honey Lake.  </a:t>
            </a:r>
          </a:p>
          <a:p>
            <a:pPr>
              <a:buClrTx/>
              <a:buSzPct val="100000"/>
              <a:buFont typeface="Arial" pitchFamily="34" charset="0"/>
              <a:buChar char="•"/>
            </a:pPr>
            <a:r>
              <a:rPr lang="en-US" sz="2200" dirty="0">
                <a:solidFill>
                  <a:schemeClr val="bg1"/>
                </a:solidFill>
                <a:latin typeface="Andalus" pitchFamily="18" charset="-78"/>
                <a:cs typeface="Andalus" pitchFamily="18" charset="-78"/>
              </a:rPr>
              <a:t>The Susan River has a steeper gradient in its upper reaches west of Susanville, but from Susanville to Honey Lake its gradient is greatly reduced. This change is reflected in the river bottom materials, which are characteristically gravels, cobbles and boulders upstream from Susanville, while substrates downstream are usually small gravels, sands, and silts. </a:t>
            </a:r>
          </a:p>
          <a:p>
            <a:endParaRPr lang="en-US" dirty="0"/>
          </a:p>
          <a:p>
            <a:r>
              <a:rPr lang="en-US" dirty="0"/>
              <a:t> </a:t>
            </a:r>
          </a:p>
          <a:p>
            <a:r>
              <a:rPr lang="en-US" dirty="0"/>
              <a:t> </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848600" cy="1162050"/>
          </a:xfrm>
        </p:spPr>
        <p:txBody>
          <a:bodyPr>
            <a:noAutofit/>
          </a:bodyPr>
          <a:lstStyle/>
          <a:p>
            <a:r>
              <a:rPr lang="en-US" sz="2800" dirty="0">
                <a:solidFill>
                  <a:schemeClr val="bg1"/>
                </a:solidFill>
                <a:latin typeface="Andalus" pitchFamily="18" charset="-78"/>
                <a:cs typeface="Andalus" pitchFamily="18" charset="-78"/>
              </a:rPr>
              <a:t>Susan River Watershed Group: </a:t>
            </a:r>
            <a:br>
              <a:rPr lang="en-US" sz="2800" dirty="0">
                <a:solidFill>
                  <a:schemeClr val="bg1"/>
                </a:solidFill>
                <a:latin typeface="Andalus" pitchFamily="18" charset="-78"/>
                <a:cs typeface="Andalus" pitchFamily="18" charset="-78"/>
              </a:rPr>
            </a:br>
            <a:r>
              <a:rPr lang="en-US" sz="2800" dirty="0">
                <a:solidFill>
                  <a:schemeClr val="bg1"/>
                </a:solidFill>
                <a:latin typeface="Andalus" pitchFamily="18" charset="-78"/>
                <a:cs typeface="Andalus" pitchFamily="18" charset="-78"/>
              </a:rPr>
              <a:t>Mission Statement	</a:t>
            </a:r>
          </a:p>
        </p:txBody>
      </p:sp>
      <p:sp>
        <p:nvSpPr>
          <p:cNvPr id="4" name="Text Placeholder 3"/>
          <p:cNvSpPr>
            <a:spLocks noGrp="1"/>
          </p:cNvSpPr>
          <p:nvPr>
            <p:ph type="body" idx="2"/>
          </p:nvPr>
        </p:nvSpPr>
        <p:spPr>
          <a:xfrm>
            <a:off x="457200" y="1435100"/>
            <a:ext cx="4343400" cy="4691063"/>
          </a:xfrm>
        </p:spPr>
        <p:txBody>
          <a:bodyPr>
            <a:normAutofit/>
          </a:bodyPr>
          <a:lstStyle/>
          <a:p>
            <a:endParaRPr lang="en-US" dirty="0"/>
          </a:p>
          <a:p>
            <a:r>
              <a:rPr lang="en-US" sz="2400" dirty="0">
                <a:solidFill>
                  <a:schemeClr val="bg1"/>
                </a:solidFill>
                <a:latin typeface="Andalus" pitchFamily="18" charset="-78"/>
                <a:cs typeface="Andalus" pitchFamily="18" charset="-78"/>
              </a:rPr>
              <a:t>The mission of the Susan River Watershed Group (SRWG) is to foster partnerships that collaborate to develop and implement a Watershed Management Plan (WMP) to achieve integrated long-term cultural, economic, and environmental health of the watershed through active community participation. </a:t>
            </a:r>
          </a:p>
          <a:p>
            <a:r>
              <a:rPr lang="en-US" dirty="0"/>
              <a:t> </a:t>
            </a:r>
          </a:p>
          <a:p>
            <a:endParaRPr lang="en-US" dirty="0"/>
          </a:p>
        </p:txBody>
      </p:sp>
      <p:pic>
        <p:nvPicPr>
          <p:cNvPr id="5" name="Content Placeholder 4" descr="Blu ecamera download 9122011 077.jpg"/>
          <p:cNvPicPr>
            <a:picLocks noGrp="1" noChangeAspect="1"/>
          </p:cNvPicPr>
          <p:nvPr>
            <p:ph sz="half" idx="1"/>
          </p:nvPr>
        </p:nvPicPr>
        <p:blipFill>
          <a:blip r:embed="rId2" cstate="print"/>
          <a:stretch>
            <a:fillRect/>
          </a:stretch>
        </p:blipFill>
        <p:spPr>
          <a:xfrm>
            <a:off x="4530725" y="1065314"/>
            <a:ext cx="3200400" cy="4268585"/>
          </a:xfrm>
        </p:spPr>
      </p:pic>
      <p:sp>
        <p:nvSpPr>
          <p:cNvPr id="6" name="TextBox 5"/>
          <p:cNvSpPr txBox="1"/>
          <p:nvPr/>
        </p:nvSpPr>
        <p:spPr>
          <a:xfrm>
            <a:off x="5029200" y="5562600"/>
            <a:ext cx="3200400" cy="369332"/>
          </a:xfrm>
          <a:prstGeom prst="rect">
            <a:avLst/>
          </a:prstGeom>
          <a:noFill/>
        </p:spPr>
        <p:txBody>
          <a:bodyPr wrap="square" rtlCol="0">
            <a:spAutoFit/>
          </a:bodyPr>
          <a:lstStyle/>
          <a:p>
            <a:r>
              <a:rPr lang="en-US" i="1" dirty="0">
                <a:solidFill>
                  <a:schemeClr val="bg1"/>
                </a:solidFill>
                <a:latin typeface="Andalus" pitchFamily="18" charset="-78"/>
                <a:cs typeface="Andalus" pitchFamily="18" charset="-78"/>
              </a:rPr>
              <a:t>Susan River leaving McCoy Flat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3056</TotalTime>
  <Words>4029</Words>
  <Application>Microsoft Office PowerPoint</Application>
  <PresentationFormat>On-screen Show (4:3)</PresentationFormat>
  <Paragraphs>423</Paragraphs>
  <Slides>44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Andalus</vt:lpstr>
      <vt:lpstr>Arial</vt:lpstr>
      <vt:lpstr>Book Antiqua</vt:lpstr>
      <vt:lpstr>Lucida Sans</vt:lpstr>
      <vt:lpstr>Wingdings</vt:lpstr>
      <vt:lpstr>Wingdings 2</vt:lpstr>
      <vt:lpstr>Wingdings 3</vt:lpstr>
      <vt:lpstr>Apex</vt:lpstr>
      <vt:lpstr>PowerPoint Presentation</vt:lpstr>
      <vt:lpstr>PowerPoint Presentation</vt:lpstr>
      <vt:lpstr>Susan River Watershed</vt:lpstr>
      <vt:lpstr>Susan River Watershed</vt:lpstr>
      <vt:lpstr>Susan River Watershed</vt:lpstr>
      <vt:lpstr>Upper Susan River Watershed</vt:lpstr>
      <vt:lpstr>Lower Susan River Watershed</vt:lpstr>
      <vt:lpstr>Susan River</vt:lpstr>
      <vt:lpstr>Susan River Watershed Group:  Mission Statement </vt:lpstr>
      <vt:lpstr>Susan River Watershed Group  PARTNERS</vt:lpstr>
      <vt:lpstr>Susan River Watershed Management Strategy LIST OF CONTRIBUTORS</vt:lpstr>
      <vt:lpstr>Susan River Watershed Management Strategy Introduction</vt:lpstr>
      <vt:lpstr>Susan River Watershed Management Strategy Introduction</vt:lpstr>
      <vt:lpstr>Susan River Watershed Management Strategy Introduction</vt:lpstr>
      <vt:lpstr>Susan River Watershed Management Strategy Goals</vt:lpstr>
      <vt:lpstr>Susan River Watershed Management Strategy Goal #1:  Increase Summer  Base Flow While Sustaining and Improving Groundwater Resources.</vt:lpstr>
      <vt:lpstr>Susan River Watershed Management Strategy Goal #1:  Increase Summer  Base Flow While Sustaining and Improving Groundwater Resources.</vt:lpstr>
      <vt:lpstr>Susan River Watershed Management Strategy Goal #1:  Increase Summer  Base Flow While Sustaining and Improving Groundwater Resources.</vt:lpstr>
      <vt:lpstr>Susan River Watershed Management Strategy Goal #2:   Improve Water Quality in the Susan River and Tributary Streams.</vt:lpstr>
      <vt:lpstr>Susan River Watershed Management Strategy Goal #2:   Improve Water Quality in the Susan River and Tributary Streams.</vt:lpstr>
      <vt:lpstr>Susan River Watershed Management Strategy Goal #3:  Reduce River and Stream Channel Erosion.</vt:lpstr>
      <vt:lpstr>Susan River Watershed Management Strategy Goal #3:  Reduce River and Stream Channel Erosion.</vt:lpstr>
      <vt:lpstr>Susan River Watershed Management Strategy Goal #3:  Reduce River and Stream Channel Erosion.</vt:lpstr>
      <vt:lpstr>Susan River Watershed Management Strategy Goal #4: Sustain/Improve Aquatic, Riparian, and Wetland Communities.</vt:lpstr>
      <vt:lpstr>Susan River Watershed Management Strategy Goal #4: Sustain/Improve Aquatic, Riparian, and Wetland Communities.</vt:lpstr>
      <vt:lpstr>Susan River Watershed Management Strategy Goal #4: Sustain/Improve Aquatic, Riparian, and Wetland Communities.</vt:lpstr>
      <vt:lpstr>Susan River Watershed Management Strategy Goal #4: Sustain/Improve Aquatic, Riparian, and Wetland Communities.</vt:lpstr>
      <vt:lpstr>Susan River Watershed Management Strategy Goal #5:  Sustain and Improve Upland Vegetation and Wildlife Communities</vt:lpstr>
      <vt:lpstr>Susan River Watershed Management Strategy Goal #5:  Sustain and Improve Upland Vegetation and Wildlife Communities</vt:lpstr>
      <vt:lpstr>Susan River Watershed Management Strategy Goal #5:  Sustain and Improve Upland Vegetation and Wildlife Communities</vt:lpstr>
      <vt:lpstr>Susan River Watershed Management Strategy Goal #5:  Sustain and Improve Upland Vegetation and Wildlife Communities</vt:lpstr>
      <vt:lpstr>Susan River Watershed Management Strategy Goal #6:   Control and Prevent the Spread of Invasive Species and Noxious Weeds</vt:lpstr>
      <vt:lpstr>Susan River Watershed Management Strategy Goal #6:   Control and Prevent the Spread of Invasive Species and Noxious Weeds</vt:lpstr>
      <vt:lpstr>Susan River Watershed Management Strategy Goal #7:   Support and Encourage Better Coordination of Data Collection, Sharing, and Reporting in the Watershed </vt:lpstr>
      <vt:lpstr>Susan River Watershed Management Strategy Goal #7:   Support and Encourage Better Coordination of Data Collection, Sharing, and Reporting in the Watershed</vt:lpstr>
      <vt:lpstr>Susan River Watershed Management Strategy Goal #8:    Support Community Sustainability by Strengthening Natural Resource Based Economies</vt:lpstr>
      <vt:lpstr>Susan River Watershed Management Strategy Goal #8:    Support Community Sustainability by Strengthening Natural Resource Based Economies</vt:lpstr>
      <vt:lpstr>Susan River Watershed Management Strategy Goal #8:    Support Community Sustainability by Strengthening Natural Resource Based Economies</vt:lpstr>
      <vt:lpstr>Susan River Watershed Management Strategy Goal #9:   Strengthen Community Watershed Stewardship in the Susan River Watershed</vt:lpstr>
      <vt:lpstr>Susan River Watershed Management Strategy Goal #9:   Strengthen Community Watershed Stewardship in the Susan River Watershed</vt:lpstr>
      <vt:lpstr>Susan River Watershed Management Strategy Goal #10:   Investigate and prepare for the Potential Effects of Climate Change on the Watershed</vt:lpstr>
      <vt:lpstr>Susan River Watershed Management Strategy CONCLUSIONS</vt:lpstr>
      <vt:lpstr>Susan River watershed Management strategy</vt:lpstr>
      <vt:lpstr>Susan River Watershed Management Strategy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RCD</dc:creator>
  <cp:lastModifiedBy>Ian Sims</cp:lastModifiedBy>
  <cp:revision>164</cp:revision>
  <dcterms:created xsi:type="dcterms:W3CDTF">2012-06-11T23:32:08Z</dcterms:created>
  <dcterms:modified xsi:type="dcterms:W3CDTF">2018-02-16T18:01:54Z</dcterms:modified>
</cp:coreProperties>
</file>